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3" r:id="rId4"/>
    <p:sldId id="264" r:id="rId5"/>
    <p:sldId id="270" r:id="rId6"/>
    <p:sldId id="285" r:id="rId7"/>
    <p:sldId id="287" r:id="rId8"/>
    <p:sldId id="279" r:id="rId9"/>
    <p:sldId id="280" r:id="rId10"/>
    <p:sldId id="286" r:id="rId11"/>
    <p:sldId id="284" r:id="rId12"/>
    <p:sldId id="288" r:id="rId13"/>
    <p:sldId id="281" r:id="rId14"/>
    <p:sldId id="283" r:id="rId15"/>
  </p:sldIdLst>
  <p:sldSz cx="12241213" cy="7021513"/>
  <p:notesSz cx="6858000" cy="9144000"/>
  <p:defaultTextStyle>
    <a:defPPr>
      <a:defRPr lang="sr-Latn-RS"/>
    </a:defPPr>
    <a:lvl1pPr marL="0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6362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2723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9083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5445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1806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98168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14528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0890" algn="l" defTabSz="12327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00" y="114"/>
      </p:cViewPr>
      <p:guideLst>
        <p:guide orient="horz" pos="2212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959118"/>
            <a:ext cx="12241213" cy="306239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41213" cy="395911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715549"/>
            <a:ext cx="12241213" cy="23405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38353"/>
            <a:ext cx="12241213" cy="522712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2992" y="5173014"/>
            <a:ext cx="7546352" cy="903151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2"/>
                </a:solidFill>
              </a:defRPr>
            </a:lvl1pPr>
            <a:lvl2pPr marL="616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4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14" y="3206976"/>
            <a:ext cx="9605753" cy="1835921"/>
          </a:xfrm>
          <a:effectLst/>
        </p:spPr>
        <p:txBody>
          <a:bodyPr>
            <a:noAutofit/>
          </a:bodyPr>
          <a:lstStyle>
            <a:lvl1pPr marL="862906" indent="-616362" algn="l"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0253" y="748960"/>
            <a:ext cx="8568849" cy="355756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4554" y="385495"/>
            <a:ext cx="2754273" cy="5363235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0046" y="748963"/>
            <a:ext cx="6465041" cy="501143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30152" y="748961"/>
            <a:ext cx="8568849" cy="355756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59118"/>
            <a:ext cx="12241213" cy="306239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41213" cy="395911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15549"/>
            <a:ext cx="12241213" cy="23405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38353"/>
            <a:ext cx="12241213" cy="522712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869" y="2224450"/>
            <a:ext cx="7987667" cy="2481126"/>
          </a:xfrm>
          <a:effectLst/>
        </p:spPr>
        <p:txBody>
          <a:bodyPr anchor="b"/>
          <a:lstStyle>
            <a:lvl1pPr algn="r">
              <a:defRPr sz="6200" b="1" cap="none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7470" y="4717368"/>
            <a:ext cx="7992792" cy="855380"/>
          </a:xfrm>
        </p:spPr>
        <p:txBody>
          <a:bodyPr anchor="t"/>
          <a:lstStyle>
            <a:lvl1pPr marL="0" indent="0" algn="r">
              <a:buNone/>
              <a:defRPr sz="2600">
                <a:solidFill>
                  <a:schemeClr val="tx2"/>
                </a:solidFill>
              </a:defRPr>
            </a:lvl1pPr>
            <a:lvl2pPr marL="61636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272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90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654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818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98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3145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930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30150" y="748960"/>
            <a:ext cx="4480284" cy="355756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8536" y="748961"/>
            <a:ext cx="4480284" cy="355756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52" y="748962"/>
            <a:ext cx="4480284" cy="65501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16362" indent="0">
              <a:buNone/>
              <a:defRPr sz="2600" b="1"/>
            </a:lvl2pPr>
            <a:lvl3pPr marL="1232723" indent="0">
              <a:buNone/>
              <a:defRPr sz="2400" b="1"/>
            </a:lvl3pPr>
            <a:lvl4pPr marL="1849083" indent="0">
              <a:buNone/>
              <a:defRPr sz="2200" b="1"/>
            </a:lvl4pPr>
            <a:lvl5pPr marL="2465445" indent="0">
              <a:buNone/>
              <a:defRPr sz="2200" b="1"/>
            </a:lvl5pPr>
            <a:lvl6pPr marL="3081806" indent="0">
              <a:buNone/>
              <a:defRPr sz="2200" b="1"/>
            </a:lvl6pPr>
            <a:lvl7pPr marL="3698168" indent="0">
              <a:buNone/>
              <a:defRPr sz="2200" b="1"/>
            </a:lvl7pPr>
            <a:lvl8pPr marL="4314528" indent="0">
              <a:buNone/>
              <a:defRPr sz="2200" b="1"/>
            </a:lvl8pPr>
            <a:lvl9pPr marL="4930890" indent="0">
              <a:buNone/>
              <a:defRPr sz="2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8154" y="1433715"/>
            <a:ext cx="4480284" cy="28086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414" y="748962"/>
            <a:ext cx="4480284" cy="65501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16362" indent="0">
              <a:buNone/>
              <a:defRPr sz="2600" b="1"/>
            </a:lvl2pPr>
            <a:lvl3pPr marL="1232723" indent="0">
              <a:buNone/>
              <a:defRPr sz="2400" b="1"/>
            </a:lvl3pPr>
            <a:lvl4pPr marL="1849083" indent="0">
              <a:buNone/>
              <a:defRPr sz="2200" b="1"/>
            </a:lvl4pPr>
            <a:lvl5pPr marL="2465445" indent="0">
              <a:buNone/>
              <a:defRPr sz="2200" b="1"/>
            </a:lvl5pPr>
            <a:lvl6pPr marL="3081806" indent="0">
              <a:buNone/>
              <a:defRPr sz="2200" b="1"/>
            </a:lvl6pPr>
            <a:lvl7pPr marL="3698168" indent="0">
              <a:buNone/>
              <a:defRPr sz="2200" b="1"/>
            </a:lvl7pPr>
            <a:lvl8pPr marL="4314528" indent="0">
              <a:buNone/>
              <a:defRPr sz="2200" b="1"/>
            </a:lvl8pPr>
            <a:lvl9pPr marL="4930890" indent="0">
              <a:buNone/>
              <a:defRPr sz="2200" b="1"/>
            </a:lvl9pPr>
          </a:lstStyle>
          <a:p>
            <a:pPr marL="0" lvl="0" indent="0" algn="ctr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366" y="1432390"/>
            <a:ext cx="4480284" cy="28086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313" y="2262488"/>
            <a:ext cx="4867683" cy="1288499"/>
          </a:xfrm>
          <a:effectLst/>
        </p:spPr>
        <p:txBody>
          <a:bodyPr anchor="b">
            <a:noAutofit/>
          </a:bodyPr>
          <a:lstStyle>
            <a:lvl1pPr marL="308180" indent="-308180" algn="l">
              <a:defRPr sz="3800" b="1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414" y="748963"/>
            <a:ext cx="5377733" cy="5011434"/>
          </a:xfrm>
        </p:spPr>
        <p:txBody>
          <a:bodyPr anchor="ctr"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43" y="3581200"/>
            <a:ext cx="4536451" cy="2190531"/>
          </a:xfrm>
        </p:spPr>
        <p:txBody>
          <a:bodyPr/>
          <a:lstStyle>
            <a:lvl1pPr marL="0" indent="0">
              <a:buNone/>
              <a:defRPr sz="1800"/>
            </a:lvl1pPr>
            <a:lvl2pPr marL="616362" indent="0">
              <a:buNone/>
              <a:defRPr sz="1600"/>
            </a:lvl2pPr>
            <a:lvl3pPr marL="1232723" indent="0">
              <a:buNone/>
              <a:defRPr sz="1400"/>
            </a:lvl3pPr>
            <a:lvl4pPr marL="1849083" indent="0">
              <a:buNone/>
              <a:defRPr sz="1300"/>
            </a:lvl4pPr>
            <a:lvl5pPr marL="2465445" indent="0">
              <a:buNone/>
              <a:defRPr sz="1300"/>
            </a:lvl5pPr>
            <a:lvl6pPr marL="3081806" indent="0">
              <a:buNone/>
              <a:defRPr sz="1300"/>
            </a:lvl6pPr>
            <a:lvl7pPr marL="3698168" indent="0">
              <a:buNone/>
              <a:defRPr sz="1300"/>
            </a:lvl7pPr>
            <a:lvl8pPr marL="4314528" indent="0">
              <a:buNone/>
              <a:defRPr sz="1300"/>
            </a:lvl8pPr>
            <a:lvl9pPr marL="4930890" indent="0">
              <a:buNone/>
              <a:defRPr sz="13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59118"/>
            <a:ext cx="12241213" cy="306239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241213" cy="395911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715549"/>
            <a:ext cx="12241213" cy="23405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38353"/>
            <a:ext cx="12241213" cy="522712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0985" y="1170255"/>
            <a:ext cx="5508546" cy="320238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600"/>
            </a:lvl1pPr>
            <a:lvl2pPr marL="616362" indent="0">
              <a:buNone/>
              <a:defRPr sz="3800"/>
            </a:lvl2pPr>
            <a:lvl3pPr marL="1232723" indent="0">
              <a:buNone/>
              <a:defRPr sz="3200"/>
            </a:lvl3pPr>
            <a:lvl4pPr marL="1849083" indent="0">
              <a:buNone/>
              <a:defRPr sz="2600"/>
            </a:lvl4pPr>
            <a:lvl5pPr marL="2465445" indent="0">
              <a:buNone/>
              <a:defRPr sz="2600"/>
            </a:lvl5pPr>
            <a:lvl6pPr marL="3081806" indent="0">
              <a:buNone/>
              <a:defRPr sz="2600"/>
            </a:lvl6pPr>
            <a:lvl7pPr marL="3698168" indent="0">
              <a:buNone/>
              <a:defRPr sz="2600"/>
            </a:lvl7pPr>
            <a:lvl8pPr marL="4314528" indent="0">
              <a:buNone/>
              <a:defRPr sz="2600"/>
            </a:lvl8pPr>
            <a:lvl9pPr marL="4930890" indent="0">
              <a:buNone/>
              <a:defRPr sz="2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241" y="1034582"/>
            <a:ext cx="4945367" cy="2214592"/>
          </a:xfrm>
        </p:spPr>
        <p:txBody>
          <a:bodyPr anchor="b"/>
          <a:lstStyle>
            <a:lvl1pPr marL="246544" indent="-246544">
              <a:buFont typeface="Georgia" pitchFamily="18" charset="0"/>
              <a:buChar char="*"/>
              <a:defRPr sz="2200"/>
            </a:lvl1pPr>
            <a:lvl2pPr marL="616362" indent="0">
              <a:buNone/>
              <a:defRPr sz="1600"/>
            </a:lvl2pPr>
            <a:lvl3pPr marL="1232723" indent="0">
              <a:buNone/>
              <a:defRPr sz="1400"/>
            </a:lvl3pPr>
            <a:lvl4pPr marL="1849083" indent="0">
              <a:buNone/>
              <a:defRPr sz="1300"/>
            </a:lvl4pPr>
            <a:lvl5pPr marL="2465445" indent="0">
              <a:buNone/>
              <a:defRPr sz="1300"/>
            </a:lvl5pPr>
            <a:lvl6pPr marL="3081806" indent="0">
              <a:buNone/>
              <a:defRPr sz="1300"/>
            </a:lvl6pPr>
            <a:lvl7pPr marL="3698168" indent="0">
              <a:buNone/>
              <a:defRPr sz="1300"/>
            </a:lvl7pPr>
            <a:lvl8pPr marL="4314528" indent="0">
              <a:buNone/>
              <a:defRPr sz="1300"/>
            </a:lvl8pPr>
            <a:lvl9pPr marL="4930890" indent="0">
              <a:buNone/>
              <a:defRPr sz="13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04" y="4570867"/>
            <a:ext cx="8545741" cy="1170252"/>
          </a:xfrm>
        </p:spPr>
        <p:txBody>
          <a:bodyPr anchor="b">
            <a:noAutofit/>
          </a:bodyPr>
          <a:lstStyle>
            <a:lvl1pPr algn="l">
              <a:defRPr sz="6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27127"/>
            <a:ext cx="12241213" cy="179438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241213" cy="52271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58151"/>
            <a:ext cx="12241213" cy="23405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38353"/>
            <a:ext cx="12241213" cy="522712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273" tIns="61636" rIns="123273" bIns="6163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0709" y="4476413"/>
            <a:ext cx="8718398" cy="1170252"/>
          </a:xfrm>
          <a:prstGeom prst="rect">
            <a:avLst/>
          </a:prstGeom>
          <a:effectLst/>
        </p:spPr>
        <p:txBody>
          <a:bodyPr vert="horz" lIns="123273" tIns="61636" rIns="123273" bIns="61636" rtlCol="0" anchor="t" anchorCtr="0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52" y="749719"/>
            <a:ext cx="8568849" cy="3557567"/>
          </a:xfrm>
          <a:prstGeom prst="rect">
            <a:avLst/>
          </a:prstGeom>
        </p:spPr>
        <p:txBody>
          <a:bodyPr vert="horz" lIns="123273" tIns="61636" rIns="123273" bIns="61636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2819" y="6319362"/>
            <a:ext cx="3366334" cy="373831"/>
          </a:xfrm>
          <a:prstGeom prst="rect">
            <a:avLst/>
          </a:prstGeom>
        </p:spPr>
        <p:txBody>
          <a:bodyPr vert="horz" lIns="123273" tIns="61636" rIns="123273" bIns="61636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7A34C5-408A-43D1-B8A8-016525B1E10A}" type="datetimeFigureOut">
              <a:rPr lang="hr-HR" smtClean="0"/>
              <a:t>07.04.2026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5" y="6319362"/>
            <a:ext cx="4488446" cy="373831"/>
          </a:xfrm>
          <a:prstGeom prst="rect">
            <a:avLst/>
          </a:prstGeom>
        </p:spPr>
        <p:txBody>
          <a:bodyPr vert="horz" lIns="123273" tIns="61636" rIns="123273" bIns="61636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0505" y="6319362"/>
            <a:ext cx="2448243" cy="373831"/>
          </a:xfrm>
          <a:prstGeom prst="rect">
            <a:avLst/>
          </a:prstGeom>
        </p:spPr>
        <p:txBody>
          <a:bodyPr vert="horz" lIns="123273" tIns="61636" rIns="123273" bIns="61636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BB0D77-F955-431F-B474-056A0F2C462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marL="431453" indent="-431453" algn="r" defTabSz="123272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180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9633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09450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79267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73739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43555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50353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1806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88604" indent="-246544" algn="l" defTabSz="1232723" rtl="0" eaLnBrk="1" latinLnBrk="0" hangingPunct="1">
        <a:spcBef>
          <a:spcPct val="20000"/>
        </a:spcBef>
        <a:spcAft>
          <a:spcPts val="40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6362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723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9083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445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806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98168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14528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0890" algn="l" defTabSz="12327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7998" y="3006701"/>
            <a:ext cx="10945216" cy="2592288"/>
          </a:xfrm>
        </p:spPr>
        <p:txBody>
          <a:bodyPr>
            <a:noAutofit/>
          </a:bodyPr>
          <a:lstStyle/>
          <a:p>
            <a:r>
              <a:rPr lang="hr-HR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PREDSTAVLJANJE PODUZEĆA:</a:t>
            </a:r>
          </a:p>
          <a:p>
            <a:pPr algn="ctr"/>
            <a:r>
              <a:rPr lang="hr-HR" sz="2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hr-HR" sz="2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ZOP –  tehnološke usluge"</a:t>
            </a:r>
            <a:endParaRPr lang="hr-HR" sz="24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r-HR" sz="19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d.o.o.  za ispitivanje, servis i proizvodnju</a:t>
            </a:r>
            <a:endParaRPr lang="hr-HR" sz="19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sz="19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Gračanske dužice 72, 10000 Zagreb</a:t>
            </a:r>
            <a:endParaRPr lang="hr-HR" sz="19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Antun Tudja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287958" y="252272"/>
            <a:ext cx="11809312" cy="4482619"/>
          </a:xfrm>
          <a:prstGeom prst="rect">
            <a:avLst/>
          </a:prstGeom>
          <a:effectLst/>
        </p:spPr>
        <p:txBody>
          <a:bodyPr vert="horz" lIns="123273" tIns="61636" rIns="123273" bIns="61636" rtlCol="0" anchor="t" anchorCtr="0">
            <a:noAutofit/>
          </a:bodyPr>
          <a:lstStyle>
            <a:lvl1pPr marL="862906" indent="-616362" algn="l" defTabSz="123272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7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endParaRPr lang="hr-HR" sz="4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Slika 5" descr="Slika na kojoj se prikazuje tekst, snimka zaslona, Font, logotip&#10;&#10;Sadržaj generiran uz AI možda nije točan.">
            <a:extLst>
              <a:ext uri="{FF2B5EF4-FFF2-40B4-BE49-F238E27FC236}">
                <a16:creationId xmlns:a16="http://schemas.microsoft.com/office/drawing/2014/main" id="{4835C5FB-012A-0493-77AC-5A8C107B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2" y="80465"/>
            <a:ext cx="11987868" cy="28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775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9329C8-FCE6-C9C8-FAC4-BD0455E39C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958" y="270396"/>
            <a:ext cx="11665296" cy="115212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  <a:tabLst>
                <a:tab pos="457200" algn="l"/>
              </a:tabLst>
            </a:pPr>
            <a:r>
              <a:rPr lang="hr-HR" sz="9600" b="1" dirty="0">
                <a:latin typeface="Cambria" panose="02040503050406030204" pitchFamily="18" charset="0"/>
                <a:ea typeface="Cambria" panose="02040503050406030204" pitchFamily="18" charset="0"/>
              </a:rPr>
              <a:t>IZRADA DOKUMENTACIJE I AKATA, STRUČNA POMOĆ I OSPOSOBLJAVANJA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688C65-1715-0B47-45A2-149C450E756A}"/>
              </a:ext>
            </a:extLst>
          </p:cNvPr>
          <p:cNvSpPr txBox="1">
            <a:spLocks/>
          </p:cNvSpPr>
          <p:nvPr/>
        </p:nvSpPr>
        <p:spPr>
          <a:xfrm>
            <a:off x="143942" y="1460872"/>
            <a:ext cx="6120680" cy="1905868"/>
          </a:xfrm>
          <a:prstGeom prst="rect">
            <a:avLst/>
          </a:prstGeom>
        </p:spPr>
        <p:txBody>
          <a:bodyPr vert="horz" lIns="123273" tIns="61636" rIns="123273" bIns="61636" rtlCol="0">
            <a:normAutofit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VJEŽBA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EVAKUACIJE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SPAŠAVANJA</a:t>
            </a:r>
            <a:endParaRPr lang="hr-H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r>
              <a:rPr lang="hr-HR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Propis: Zakon o zaštiti na radu, čl. 55. (N.N. br. 71/14., 118/14., 94/18.)</a:t>
            </a:r>
            <a:endParaRPr lang="hr-H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Evakuacija - Humas d.o.o.">
            <a:extLst>
              <a:ext uri="{FF2B5EF4-FFF2-40B4-BE49-F238E27FC236}">
                <a16:creationId xmlns:a16="http://schemas.microsoft.com/office/drawing/2014/main" id="{2A887CAC-81F3-3E09-212C-9DFDE0AC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06" y="1278508"/>
            <a:ext cx="3510929" cy="351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Importance of Fire Drills and Employee Training in Fire Protection">
            <a:extLst>
              <a:ext uri="{FF2B5EF4-FFF2-40B4-BE49-F238E27FC236}">
                <a16:creationId xmlns:a16="http://schemas.microsoft.com/office/drawing/2014/main" id="{AABD333F-69EA-7997-EA79-609CE27A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2" y="3150716"/>
            <a:ext cx="8406664" cy="37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0789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E4A641-7776-EAA5-E3E3-A806868416AB}"/>
              </a:ext>
            </a:extLst>
          </p:cNvPr>
          <p:cNvSpPr txBox="1">
            <a:spLocks/>
          </p:cNvSpPr>
          <p:nvPr/>
        </p:nvSpPr>
        <p:spPr>
          <a:xfrm>
            <a:off x="287958" y="270396"/>
            <a:ext cx="11665296" cy="10081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hr-HR" sz="9600" b="1" dirty="0">
                <a:latin typeface="Cambria" panose="02040503050406030204" pitchFamily="18" charset="0"/>
                <a:ea typeface="Cambria" panose="02040503050406030204" pitchFamily="18" charset="0"/>
              </a:rPr>
              <a:t>IZRADA DOKUMENTACIJE I AKATA, STRUČNA POMOĆ I OSPOSOBLJAVANJA</a:t>
            </a:r>
          </a:p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hr-HR" sz="59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9600" b="1" dirty="0" err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ODLUKE</a:t>
            </a:r>
            <a:r>
              <a:rPr lang="en-US" sz="9600" b="1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9600" b="1" dirty="0" err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POSLODAVCA</a:t>
            </a:r>
            <a:endParaRPr lang="hr-HR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endParaRPr lang="hr-HR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26B761-4EF5-B422-AC5B-BE02D29606DF}"/>
              </a:ext>
            </a:extLst>
          </p:cNvPr>
          <p:cNvSpPr txBox="1">
            <a:spLocks/>
          </p:cNvSpPr>
          <p:nvPr/>
        </p:nvSpPr>
        <p:spPr>
          <a:xfrm>
            <a:off x="71934" y="1460872"/>
            <a:ext cx="5976665" cy="3057996"/>
          </a:xfrm>
          <a:prstGeom prst="rect">
            <a:avLst/>
          </a:prstGeom>
        </p:spPr>
        <p:txBody>
          <a:bodyPr vert="horz" lIns="123273" tIns="61636" rIns="123273" bIns="61636" rtlCol="0">
            <a:normAutofit fontScale="92500" lnSpcReduction="10000"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DONOŠENJE </a:t>
            </a:r>
            <a:r>
              <a:rPr lang="hr-HR" sz="2800" b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ODLUK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E</a:t>
            </a:r>
            <a:endParaRPr lang="hr-HR" sz="2800" b="1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 ZAŠTITI NEPUŠAČA</a:t>
            </a: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r>
              <a:rPr lang="hr-HR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Propis: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hr-HR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Zakon o zaštiti na radu, čl. 55. (N.N. br. 71/14., 118/14., 94/18.)</a:t>
            </a:r>
            <a:endParaRPr lang="hr-H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636" indent="0">
              <a:buFont typeface="Georgia" pitchFamily="18" charset="0"/>
              <a:buNone/>
            </a:pP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Propis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 Zakon o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ograničavanju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uporabe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duhanskih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srodnih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proizvoda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(N.N. br. 45/17.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114/18.)</a:t>
            </a:r>
            <a:endParaRPr lang="hr-H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7A22A6-F8C4-6347-0CC2-A68FA1F52E77}"/>
              </a:ext>
            </a:extLst>
          </p:cNvPr>
          <p:cNvSpPr txBox="1">
            <a:spLocks/>
          </p:cNvSpPr>
          <p:nvPr/>
        </p:nvSpPr>
        <p:spPr>
          <a:xfrm>
            <a:off x="6192614" y="1422524"/>
            <a:ext cx="6120680" cy="3057996"/>
          </a:xfrm>
          <a:prstGeom prst="rect">
            <a:avLst/>
          </a:prstGeom>
        </p:spPr>
        <p:txBody>
          <a:bodyPr vert="horz" lIns="123273" tIns="61636" rIns="123273" bIns="61636" rtlCol="0">
            <a:normAutofit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DONOŠENJE </a:t>
            </a:r>
            <a:r>
              <a:rPr lang="hr-HR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ODLUK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hr-HR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O ZABRANI UZIMANJA ALKOHOLA I DRUGIH SREDSTAVA OVISNOSTI</a:t>
            </a:r>
            <a:endParaRPr lang="hr-HR" sz="2800" b="1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Propis: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Zakon o zaštiti na radu, čl. 55. (N.N. br. 71/14., 118/14., 94/18.)</a:t>
            </a:r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Zabranjeno pušiti - Nuvola Studio">
            <a:extLst>
              <a:ext uri="{FF2B5EF4-FFF2-40B4-BE49-F238E27FC236}">
                <a16:creationId xmlns:a16="http://schemas.microsoft.com/office/drawing/2014/main" id="{7DFF576F-72B8-5D20-9330-9C475748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4" y="4480520"/>
            <a:ext cx="2540993" cy="25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kohol pred totalnom zabranom u Kataru">
            <a:extLst>
              <a:ext uri="{FF2B5EF4-FFF2-40B4-BE49-F238E27FC236}">
                <a16:creationId xmlns:a16="http://schemas.microsoft.com/office/drawing/2014/main" id="{13ED9F5B-F59E-2B2E-F272-F07A95A3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37" y="3843567"/>
            <a:ext cx="3459164" cy="31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4562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A8AF8-2FB0-E677-75FE-041446BA735D}"/>
              </a:ext>
            </a:extLst>
          </p:cNvPr>
          <p:cNvSpPr txBox="1">
            <a:spLocks/>
          </p:cNvSpPr>
          <p:nvPr/>
        </p:nvSpPr>
        <p:spPr>
          <a:xfrm>
            <a:off x="287958" y="270396"/>
            <a:ext cx="11665296" cy="10081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hr-HR" sz="9600" b="1" dirty="0">
                <a:latin typeface="Cambria" panose="02040503050406030204" pitchFamily="18" charset="0"/>
                <a:ea typeface="Cambria" panose="02040503050406030204" pitchFamily="18" charset="0"/>
              </a:rPr>
              <a:t>IZRADA DOKUMENTACIJE I AKATA, STRUČNA POMOĆ I OSPOSOBLJAVANJA</a:t>
            </a:r>
          </a:p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hr-HR" sz="59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9600" b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OSPOSOBLJAVANJE</a:t>
            </a: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9600" b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POSLODAVACA</a:t>
            </a: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I </a:t>
            </a:r>
            <a:r>
              <a:rPr lang="en-US" sz="9600" b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RADNIKA</a:t>
            </a: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ZA RAD NA </a:t>
            </a:r>
            <a:r>
              <a:rPr lang="en-US" sz="9600" b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SIGURAN</a:t>
            </a: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NAČIN</a:t>
            </a:r>
            <a:endParaRPr lang="hr-HR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endParaRPr lang="hr-HR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DCF37B-63A7-3441-225E-6E5B6CA79FA0}"/>
              </a:ext>
            </a:extLst>
          </p:cNvPr>
          <p:cNvSpPr txBox="1">
            <a:spLocks/>
          </p:cNvSpPr>
          <p:nvPr/>
        </p:nvSpPr>
        <p:spPr>
          <a:xfrm>
            <a:off x="71934" y="1460872"/>
            <a:ext cx="5976665" cy="3057996"/>
          </a:xfrm>
          <a:prstGeom prst="rect">
            <a:avLst/>
          </a:prstGeom>
        </p:spPr>
        <p:txBody>
          <a:bodyPr vert="horz" lIns="123273" tIns="61636" rIns="123273" bIns="61636" rtlCol="0">
            <a:normAutofit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buNone/>
              <a:tabLst>
                <a:tab pos="457200" algn="l"/>
              </a:tabLst>
            </a:pPr>
            <a:r>
              <a:rPr lang="hr-HR" sz="2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Zakon o zaštiti na radu, čl. 29. (N.N. br. 71/14., 118/14., 94/18.)</a:t>
            </a:r>
            <a:endParaRPr lang="hr-H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buNone/>
              <a:tabLst>
                <a:tab pos="457200" algn="l"/>
              </a:tabLst>
            </a:pPr>
            <a:r>
              <a:rPr lang="hr-HR" sz="2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Pravilnik o osposobljavanju iz ZNR i polaganju stručnog ispita (N.N. br. 142/21.)</a:t>
            </a:r>
            <a:endParaRPr lang="hr-H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Bez osposobljavanja izdali i naplatili potvrde za rad na siguran način i  zaštitu od požara - Varaždinske Vijesti">
            <a:extLst>
              <a:ext uri="{FF2B5EF4-FFF2-40B4-BE49-F238E27FC236}">
                <a16:creationId xmlns:a16="http://schemas.microsoft.com/office/drawing/2014/main" id="{2A00BA4E-B069-C256-54B1-B19057AF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46" y="1278508"/>
            <a:ext cx="6145239" cy="56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7077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B4547-A171-A615-9A6F-018D2BD2E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83A7A-025C-005E-0455-36C24782EC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958" y="270396"/>
            <a:ext cx="11665296" cy="2448272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hr-HR" sz="9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PERIODIČKI I UNUTARNJI PREGLED (SERVIS) VATROGASNIH APARATA </a:t>
            </a:r>
            <a:endParaRPr lang="hr-HR" sz="9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59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Pravilnik o vatrogasnim aparatima (N.N. br. 101/11., 74/13.)</a:t>
            </a:r>
            <a:endParaRPr lang="hr-HR" sz="5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59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Rok za ispitivanje: </a:t>
            </a:r>
            <a:r>
              <a:rPr lang="hr-HR" sz="5900" i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svake godine</a:t>
            </a:r>
            <a:endParaRPr lang="hr-HR" sz="5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5EC0A-C712-5A58-E7A8-9AC9B942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990" y="2142604"/>
            <a:ext cx="2464904" cy="4760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372C-9E0F-8549-E097-3D05A46F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193" y="2142604"/>
            <a:ext cx="3368757" cy="4591937"/>
          </a:xfrm>
          <a:prstGeom prst="rect">
            <a:avLst/>
          </a:prstGeom>
        </p:spPr>
      </p:pic>
      <p:pic>
        <p:nvPicPr>
          <p:cNvPr id="2050" name="Picture 2" descr="servis vatrogasnih aparata - Protupožarni aparati - OLX.ba">
            <a:extLst>
              <a:ext uri="{FF2B5EF4-FFF2-40B4-BE49-F238E27FC236}">
                <a16:creationId xmlns:a16="http://schemas.microsoft.com/office/drawing/2014/main" id="{A9C57F5E-3A4C-2FA0-8ACB-2C58C640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" y="2574653"/>
            <a:ext cx="5483695" cy="43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194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23493-3B58-AC5C-71AD-E402D4F1D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6EF7-97C2-C38B-B763-19DF649329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950" y="3304433"/>
            <a:ext cx="11665296" cy="1728192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hr-HR" sz="9600" b="1" dirty="0">
                <a:latin typeface="Cambria"/>
                <a:ea typeface="Cambria"/>
                <a:cs typeface="Cambria"/>
                <a:sym typeface="Cambria"/>
              </a:rPr>
              <a:t>HVALA NA POVJERENJU</a:t>
            </a:r>
          </a:p>
          <a:p>
            <a:pPr marL="0" lvl="0" indent="0" algn="ctr">
              <a:buNone/>
              <a:tabLst>
                <a:tab pos="457200" algn="l"/>
              </a:tabLst>
            </a:pPr>
            <a:r>
              <a:rPr lang="hr-HR" sz="9600" b="1" dirty="0">
                <a:latin typeface="Cambria"/>
                <a:ea typeface="Cambria"/>
                <a:cs typeface="Cambria"/>
                <a:sym typeface="Cambria"/>
              </a:rPr>
              <a:t>I PAŽNJI!</a:t>
            </a:r>
            <a:endParaRPr lang="hr-HR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1256;p64">
            <a:extLst>
              <a:ext uri="{FF2B5EF4-FFF2-40B4-BE49-F238E27FC236}">
                <a16:creationId xmlns:a16="http://schemas.microsoft.com/office/drawing/2014/main" id="{E4ADC08A-DB69-E396-82A6-E0DC447250E0}"/>
              </a:ext>
            </a:extLst>
          </p:cNvPr>
          <p:cNvSpPr txBox="1"/>
          <p:nvPr/>
        </p:nvSpPr>
        <p:spPr>
          <a:xfrm>
            <a:off x="3384302" y="990475"/>
            <a:ext cx="3456384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25" tIns="43450" rIns="86925" bIns="43450" anchor="t" anchorCtr="0">
            <a:noAutofit/>
          </a:bodyPr>
          <a:lstStyle/>
          <a:p>
            <a:pPr marL="0" marR="0" lvl="0" indent="0" algn="ctr" rtl="0">
              <a:spcBef>
                <a:spcPts val="1140"/>
              </a:spcBef>
              <a:spcAft>
                <a:spcPts val="0"/>
              </a:spcAft>
              <a:buClr>
                <a:srgbClr val="595959"/>
              </a:buClr>
              <a:buSzPts val="5700"/>
              <a:buFont typeface="Calibri"/>
              <a:buNone/>
            </a:pPr>
            <a:r>
              <a:rPr lang="hr-HR" sz="5700" b="1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PITANJA</a:t>
            </a:r>
            <a:endParaRPr lang="hr-HR" sz="3400" b="1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7" name="Google Shape;1255;p64" descr="C:\Users\sgrcic\AppData\Local\Microsoft\Windows\Temporary Internet Files\Content.IE5\MYAZWQE5\question_1[1].jpg">
            <a:extLst>
              <a:ext uri="{FF2B5EF4-FFF2-40B4-BE49-F238E27FC236}">
                <a16:creationId xmlns:a16="http://schemas.microsoft.com/office/drawing/2014/main" id="{AE6259DD-9A10-282A-266E-63F18AD29C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646" y="471219"/>
            <a:ext cx="2891947" cy="2381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1339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3244E68-258B-2156-DAA8-9B21748EB946}"/>
              </a:ext>
            </a:extLst>
          </p:cNvPr>
          <p:cNvSpPr txBox="1"/>
          <p:nvPr/>
        </p:nvSpPr>
        <p:spPr>
          <a:xfrm>
            <a:off x="575990" y="414412"/>
            <a:ext cx="112332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4400" b="1" dirty="0">
                <a:latin typeface="Cambria" panose="02040503050406030204" pitchFamily="18" charset="0"/>
                <a:ea typeface="Cambria" panose="02040503050406030204" pitchFamily="18" charset="0"/>
              </a:rPr>
              <a:t>FUNKCIONALNA PERIODIČKA ISPITIVANJA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4400" b="1" dirty="0">
                <a:latin typeface="Cambria" panose="02040503050406030204" pitchFamily="18" charset="0"/>
                <a:ea typeface="Cambria" panose="02040503050406030204" pitchFamily="18" charset="0"/>
              </a:rPr>
              <a:t>IZRADA DOKUMENTACIJE I AKATA, STRUČNA POMOĆ I OSPOSOBLJAVANJA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4400" b="1" dirty="0">
                <a:latin typeface="Cambria" panose="02040503050406030204" pitchFamily="18" charset="0"/>
                <a:ea typeface="Cambria" panose="02040503050406030204" pitchFamily="18" charset="0"/>
              </a:rPr>
              <a:t>SERVIS VATROGASNIH APARATA TE NABAVA VATROGASNIH APARATA I VATROGASNE OPREME</a:t>
            </a:r>
          </a:p>
        </p:txBody>
      </p:sp>
    </p:spTree>
    <p:extLst>
      <p:ext uri="{BB962C8B-B14F-4D97-AF65-F5344CB8AC3E}">
        <p14:creationId xmlns:p14="http://schemas.microsoft.com/office/powerpoint/2010/main" val="12465429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4FFB-B5F5-DE15-3C3C-7DCF7E506F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958" y="270396"/>
            <a:ext cx="11665296" cy="2088232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hr-H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ISPITIVANJE ELEKTRIČNIH INSTALACIJA </a:t>
            </a:r>
            <a:endParaRPr lang="hr-HR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-457200" algn="l"/>
                <a:tab pos="228600" algn="l"/>
              </a:tabLst>
            </a:pPr>
            <a:r>
              <a:rPr lang="hr-H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ZAŠTITA OD INDIREKTNOG NAPONA DODIRA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(NEPREKINUTOST VODIČA)</a:t>
            </a:r>
            <a:endParaRPr lang="hr-HR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13509" lvl="1" indent="0">
              <a:buNone/>
              <a:tabLst>
                <a:tab pos="457200" algn="l"/>
              </a:tabLst>
            </a:pPr>
            <a:r>
              <a:rPr lang="hr-HR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Propis: Tehnički propis za niskonaponske električne instalacije (N.N. br. 05/10.)</a:t>
            </a:r>
            <a:endParaRPr lang="hr-HR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13509" lvl="1" indent="0">
              <a:buNone/>
              <a:tabLst>
                <a:tab pos="457200" algn="l"/>
              </a:tabLst>
            </a:pPr>
            <a:r>
              <a:rPr lang="hr-HR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Rok za ispitivanje: </a:t>
            </a:r>
            <a:r>
              <a:rPr lang="hr-HR" sz="2400" i="1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svake 4 godine</a:t>
            </a:r>
            <a:endParaRPr lang="hr-HR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4" descr="Tehnička ispitivanja - Kontrol test Split - zaštita na radu, minimalni  tehnički uvjeti, projetkiranje i nadzor, obrazovanje odraslih">
            <a:extLst>
              <a:ext uri="{FF2B5EF4-FFF2-40B4-BE49-F238E27FC236}">
                <a16:creationId xmlns:a16="http://schemas.microsoft.com/office/drawing/2014/main" id="{120820B5-0A26-1A26-FCFD-6A0BE9A0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54" y="2502644"/>
            <a:ext cx="5848946" cy="38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35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90B1C-E98B-3327-73B7-4B4D3BF7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FE16-C331-E3DF-107F-B0E17EAF8A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958" y="270396"/>
            <a:ext cx="11665296" cy="2160240"/>
          </a:xfrm>
        </p:spPr>
        <p:txBody>
          <a:bodyPr/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hr-H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ISPITIVANJE ELEKTRIČNIH INSTALACIJA </a:t>
            </a:r>
            <a:endParaRPr lang="hr-HR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-457200" algn="l"/>
                <a:tab pos="228600" algn="l"/>
              </a:tabLst>
            </a:pPr>
            <a:r>
              <a:rPr lang="hr-H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OTPOR IZOLACIJE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(OTPOR UZEMLJENJA)</a:t>
            </a:r>
            <a:endParaRPr lang="hr-HR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966" indent="0">
              <a:buNone/>
            </a:pPr>
            <a:r>
              <a:rPr lang="hr-HR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	Propis: Tehnički propis za niskonaponske električne instalacije (N.N. br. 5/10.)</a:t>
            </a:r>
            <a:endParaRPr lang="hr-HR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966" indent="0">
              <a:buNone/>
              <a:tabLst>
                <a:tab pos="457200" algn="l"/>
              </a:tabLst>
            </a:pPr>
            <a:r>
              <a:rPr lang="hr-HR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		Rok za ispitivanje: </a:t>
            </a:r>
            <a:r>
              <a:rPr lang="hr-HR" sz="2400" i="1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svake 4 godine</a:t>
            </a:r>
            <a:endParaRPr lang="hr-HR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Električne instalacije - Elmitron d.o.o.">
            <a:extLst>
              <a:ext uri="{FF2B5EF4-FFF2-40B4-BE49-F238E27FC236}">
                <a16:creationId xmlns:a16="http://schemas.microsoft.com/office/drawing/2014/main" id="{F5BFD0ED-B5F2-5B07-E1CA-4CA67689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30" y="2483259"/>
            <a:ext cx="6460976" cy="41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6740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6633B-1CBB-B5E2-F2FB-938E806A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528C-6676-8B9F-59B2-57333DD053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958" y="270396"/>
            <a:ext cx="11665296" cy="216024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hr-HR" sz="11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ISPITIVANJE UVJETA U RADNOJ OKOLINI - MIKROKLIMATSKI UVJETI, RAZINA RASVJETE I BUKA NA RADNOM MJESTU</a:t>
            </a:r>
            <a:endParaRPr lang="hr-HR" sz="1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62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r>
              <a:rPr lang="hr-HR" sz="6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Propis: Zakon o zaštiti na radu, čl. 45. (N.N. br. 71/14., 118/14., 94/18.)</a:t>
            </a:r>
            <a:endParaRPr lang="hr-HR" sz="6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6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	Propis: Pravilnik o ispitivanju radnog okoliša (N.N. br. 16/16., 120/22.)</a:t>
            </a:r>
            <a:endParaRPr lang="hr-HR" sz="6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6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	Propis: Pravilnik o zaštiti na radu radnika izloženih statodinamičkim, psihofiziološkim i drugim naporima na radu 	(N.N. br. 73/21.)</a:t>
            </a:r>
            <a:endParaRPr lang="hr-HR" sz="6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636" indent="0">
              <a:buNone/>
            </a:pPr>
            <a:r>
              <a:rPr lang="hr-HR" sz="62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       </a:t>
            </a:r>
            <a:r>
              <a:rPr lang="hr-HR" sz="6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Rok za ispitivanje: </a:t>
            </a:r>
            <a:r>
              <a:rPr lang="hr-HR" sz="6200" i="1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svake 3 godine</a:t>
            </a:r>
            <a:endParaRPr lang="hr-HR" sz="6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22" name="Picture 6" descr="Zaštita sluha u praksi: vodič kroz propise i pomagala | TonerPartner.hr">
            <a:extLst>
              <a:ext uri="{FF2B5EF4-FFF2-40B4-BE49-F238E27FC236}">
                <a16:creationId xmlns:a16="http://schemas.microsoft.com/office/drawing/2014/main" id="{A5FD8D90-A363-63AC-5442-D0D37106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2" y="4071956"/>
            <a:ext cx="4033363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onijeti Direktivu o sprječavanju izloženosti toplini na radnom mjestu -  Portal &quot;Sigurnost&quot;">
            <a:extLst>
              <a:ext uri="{FF2B5EF4-FFF2-40B4-BE49-F238E27FC236}">
                <a16:creationId xmlns:a16="http://schemas.microsoft.com/office/drawing/2014/main" id="{745E80FF-3506-FE73-408B-DCB5785A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42" y="4230836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asvjeta u okviru zaštite na radu u industriji – Vatrozastita">
            <a:extLst>
              <a:ext uri="{FF2B5EF4-FFF2-40B4-BE49-F238E27FC236}">
                <a16:creationId xmlns:a16="http://schemas.microsoft.com/office/drawing/2014/main" id="{463EA6A5-2109-30DE-ED0B-B9C7C4FF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06" y="2007985"/>
            <a:ext cx="4145399" cy="24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148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E02EA4-A4A3-9323-8386-FD7C5BDFA33B}"/>
              </a:ext>
            </a:extLst>
          </p:cNvPr>
          <p:cNvSpPr txBox="1">
            <a:spLocks/>
          </p:cNvSpPr>
          <p:nvPr/>
        </p:nvSpPr>
        <p:spPr>
          <a:xfrm>
            <a:off x="287958" y="126380"/>
            <a:ext cx="11665296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hr-HR" sz="2800" b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ISPITIVANJE RADNE OPREME </a:t>
            </a:r>
            <a:r>
              <a:rPr lang="hr-HR" sz="280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(STROJEVA I UREĐAJA) </a:t>
            </a:r>
            <a:endParaRPr lang="hr-HR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r>
              <a:rPr lang="hr-HR" sz="1800" i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r>
              <a:rPr lang="hr-HR" sz="2400" i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Zakon o zaštiti na radu, čl. 42. (N.N. br. 71/14., 118/14., 94/18.)</a:t>
            </a:r>
            <a:endParaRPr lang="hr-HR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r>
              <a:rPr lang="hr-HR" sz="2400" i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	Propis: Pravilnik o pregledu i ispitivanju radne opreme (N.N. br. 16/16., 120/22.)</a:t>
            </a:r>
            <a:endParaRPr lang="hr-HR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r>
              <a:rPr lang="hr-HR" sz="2400" i="1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	Rok za ispitivanje: </a:t>
            </a:r>
            <a:r>
              <a:rPr lang="hr-HR" sz="2400" i="1" u="sng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svake 3 godine</a:t>
            </a:r>
            <a:endParaRPr lang="hr-HR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1636" indent="0">
              <a:buFont typeface="Georgia" pitchFamily="18" charset="0"/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Picture 2" descr="Dupla friteza Frymaster | Kavadarci">
            <a:extLst>
              <a:ext uri="{FF2B5EF4-FFF2-40B4-BE49-F238E27FC236}">
                <a16:creationId xmlns:a16="http://schemas.microsoft.com/office/drawing/2014/main" id="{7F925C09-9316-0FBB-13FD-B242C22E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8" y="2430636"/>
            <a:ext cx="28801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linski viličar RHINO 5,0T">
            <a:extLst>
              <a:ext uri="{FF2B5EF4-FFF2-40B4-BE49-F238E27FC236}">
                <a16:creationId xmlns:a16="http://schemas.microsoft.com/office/drawing/2014/main" id="{793EEAFF-F58A-FA7F-2944-44336BBE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86" y="2304255"/>
            <a:ext cx="2646661" cy="26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oizvodna linija za označavanje proizvoda znakovima visoke rezolucije">
            <a:extLst>
              <a:ext uri="{FF2B5EF4-FFF2-40B4-BE49-F238E27FC236}">
                <a16:creationId xmlns:a16="http://schemas.microsoft.com/office/drawing/2014/main" id="{E3D48665-1188-41A8-7633-873272E47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8" y="4723092"/>
            <a:ext cx="4536431" cy="20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2712 - Stolna kružna pila">
            <a:extLst>
              <a:ext uri="{FF2B5EF4-FFF2-40B4-BE49-F238E27FC236}">
                <a16:creationId xmlns:a16="http://schemas.microsoft.com/office/drawing/2014/main" id="{719CAD0D-3923-E46D-E10A-A4144979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19" y="2076431"/>
            <a:ext cx="3530873" cy="26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AGER GUSJENIČAR JCB 205, 2023. NOVO!!!">
            <a:extLst>
              <a:ext uri="{FF2B5EF4-FFF2-40B4-BE49-F238E27FC236}">
                <a16:creationId xmlns:a16="http://schemas.microsoft.com/office/drawing/2014/main" id="{AA78BAF4-30BA-5405-1A24-965046C4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1" y="4684959"/>
            <a:ext cx="2718940" cy="20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orizontalni CNC stroj – Staklorez Burić">
            <a:extLst>
              <a:ext uri="{FF2B5EF4-FFF2-40B4-BE49-F238E27FC236}">
                <a16:creationId xmlns:a16="http://schemas.microsoft.com/office/drawing/2014/main" id="{06A428E3-1D1B-EEAA-A905-5C1301A5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38" y="4820600"/>
            <a:ext cx="3409333" cy="19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Scenska mehanika za koncertnu dvoranu u Novom Sadu">
            <a:extLst>
              <a:ext uri="{FF2B5EF4-FFF2-40B4-BE49-F238E27FC236}">
                <a16:creationId xmlns:a16="http://schemas.microsoft.com/office/drawing/2014/main" id="{8D0ABF67-E308-9599-82AB-6CCD02B0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30" y="1856482"/>
            <a:ext cx="2128813" cy="28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021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D402C8-F564-B69B-7508-FC43B4632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958" y="270396"/>
            <a:ext cx="11665296" cy="10081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tabLst>
                <a:tab pos="457200" algn="l"/>
              </a:tabLst>
            </a:pPr>
            <a:r>
              <a:rPr lang="hr-HR" sz="9600" b="1" dirty="0">
                <a:latin typeface="Cambria" panose="02040503050406030204" pitchFamily="18" charset="0"/>
                <a:ea typeface="Cambria" panose="02040503050406030204" pitchFamily="18" charset="0"/>
              </a:rPr>
              <a:t>IZRADA DOKUMENTACIJE I AKATA, STRUČNA POMOĆ I OSPOSOBLJAVANJA</a:t>
            </a:r>
          </a:p>
          <a:p>
            <a:pPr marL="0" lvl="0" indent="0" algn="ctr">
              <a:buNone/>
              <a:tabLst>
                <a:tab pos="457200" algn="l"/>
              </a:tabLst>
            </a:pPr>
            <a:r>
              <a:rPr lang="hr-HR" sz="5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96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OBAVLJANJE</a:t>
            </a:r>
            <a:r>
              <a:rPr lang="en-US" sz="9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96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POSLOVA</a:t>
            </a:r>
            <a:r>
              <a:rPr lang="en-US" sz="9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96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ZAŠTITE</a:t>
            </a:r>
            <a:r>
              <a:rPr lang="en-US" sz="9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NA RADU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40A772-9F48-8658-1855-F58B361F7D8F}"/>
              </a:ext>
            </a:extLst>
          </p:cNvPr>
          <p:cNvSpPr txBox="1">
            <a:spLocks/>
          </p:cNvSpPr>
          <p:nvPr/>
        </p:nvSpPr>
        <p:spPr>
          <a:xfrm>
            <a:off x="71934" y="1133826"/>
            <a:ext cx="4536504" cy="2808978"/>
          </a:xfrm>
          <a:prstGeom prst="rect">
            <a:avLst/>
          </a:prstGeom>
        </p:spPr>
        <p:txBody>
          <a:bodyPr vert="horz" lIns="123273" tIns="61636" rIns="123273" bIns="61636" rtlCol="0">
            <a:normAutofit fontScale="25000" lnSpcReduction="20000"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57200" algn="l"/>
              </a:tabLst>
            </a:pP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Zakon o zaštiti na radu, čl. </a:t>
            </a:r>
            <a:r>
              <a:rPr lang="en-US" sz="9600" i="1" dirty="0"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20</a:t>
            </a: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(N.N. br. 71/14., 118/14., 94/18.)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</a:t>
            </a:r>
            <a:r>
              <a:rPr lang="pl-PL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Pravilnik o obavljanju poslova zaštite na radu</a:t>
            </a: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(N.N. br. 1</a:t>
            </a:r>
            <a:r>
              <a:rPr lang="en-US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26</a:t>
            </a: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/1</a:t>
            </a:r>
            <a:r>
              <a:rPr lang="en-US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9</a:t>
            </a: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i 1</a:t>
            </a:r>
            <a:r>
              <a:rPr lang="en-US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54</a:t>
            </a: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/</a:t>
            </a:r>
            <a:r>
              <a:rPr lang="en-US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22</a:t>
            </a: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.)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endParaRPr lang="hr-HR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Pravilnik o obavljanju poslova zaštite na radu">
            <a:extLst>
              <a:ext uri="{FF2B5EF4-FFF2-40B4-BE49-F238E27FC236}">
                <a16:creationId xmlns:a16="http://schemas.microsoft.com/office/drawing/2014/main" id="{6384C44A-B07C-89D7-0836-FC0F384C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58" y="2941116"/>
            <a:ext cx="806489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085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6EC4-1A94-1EDF-F43C-FEBB758C4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D09A3-6A22-DE1F-9A73-8BF14D985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958" y="270396"/>
            <a:ext cx="11665296" cy="10081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tabLst>
                <a:tab pos="457200" algn="l"/>
              </a:tabLst>
            </a:pPr>
            <a:r>
              <a:rPr lang="hr-HR" sz="9600" b="1" dirty="0">
                <a:latin typeface="Cambria" panose="02040503050406030204" pitchFamily="18" charset="0"/>
                <a:ea typeface="Cambria" panose="02040503050406030204" pitchFamily="18" charset="0"/>
              </a:rPr>
              <a:t>IZRADA DOKUMENTACIJE I AKATA, STRUČNA POMOĆ I OSPOSOBLJAVANJA</a:t>
            </a:r>
          </a:p>
          <a:p>
            <a:pPr marL="0" lvl="0" indent="0" algn="ctr">
              <a:buNone/>
              <a:tabLst>
                <a:tab pos="457200" algn="l"/>
              </a:tabLst>
            </a:pPr>
            <a:r>
              <a:rPr lang="hr-HR" sz="5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hr-HR" sz="9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PROCJENA RIZIKA 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Google Shape;680;p29">
            <a:extLst>
              <a:ext uri="{FF2B5EF4-FFF2-40B4-BE49-F238E27FC236}">
                <a16:creationId xmlns:a16="http://schemas.microsoft.com/office/drawing/2014/main" id="{EAC0073A-1B3A-2A4F-54C3-12528885D72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0874" y="1134492"/>
            <a:ext cx="7487163" cy="59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50351-F618-95C9-8468-0C82A4965B32}"/>
              </a:ext>
            </a:extLst>
          </p:cNvPr>
          <p:cNvSpPr txBox="1">
            <a:spLocks/>
          </p:cNvSpPr>
          <p:nvPr/>
        </p:nvSpPr>
        <p:spPr>
          <a:xfrm>
            <a:off x="287958" y="1134492"/>
            <a:ext cx="4320480" cy="5760640"/>
          </a:xfrm>
          <a:prstGeom prst="rect">
            <a:avLst/>
          </a:prstGeom>
        </p:spPr>
        <p:txBody>
          <a:bodyPr vert="horz" lIns="123273" tIns="61636" rIns="123273" bIns="61636" rtlCol="0">
            <a:normAutofit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endParaRPr lang="hr-H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A96BD7-1A24-A227-4A63-2586BDBFBC1B}"/>
              </a:ext>
            </a:extLst>
          </p:cNvPr>
          <p:cNvSpPr txBox="1">
            <a:spLocks/>
          </p:cNvSpPr>
          <p:nvPr/>
        </p:nvSpPr>
        <p:spPr>
          <a:xfrm>
            <a:off x="71934" y="1133826"/>
            <a:ext cx="4536504" cy="5760640"/>
          </a:xfrm>
          <a:prstGeom prst="rect">
            <a:avLst/>
          </a:prstGeom>
        </p:spPr>
        <p:txBody>
          <a:bodyPr vert="horz" lIns="123273" tIns="61636" rIns="123273" bIns="61636" rtlCol="0">
            <a:normAutofit fontScale="25000" lnSpcReduction="20000"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57200" algn="l"/>
              </a:tabLst>
            </a:pP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Zakon o zaštiti na radu, čl. 18. (N.N. br. 71/14., 118/14., 94/18.)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Pravilnik o izradi procjene rizika (N.N. br. 112/14. i 126/19.)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Propis: Pravilnik o zaštiti na radu radnika izloženih statodinamičkim, psihofiziološkim i drugim naporima na radu (N.N. br. 73/21.)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hr-HR" sz="9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Rok za reviziju: </a:t>
            </a:r>
            <a:r>
              <a:rPr lang="hr-HR" sz="9600" i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nije utvrđen</a:t>
            </a:r>
            <a:endParaRPr lang="hr-HR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endParaRPr lang="hr-HR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4872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6DA3B-76E1-CDCB-58D6-B206B1B35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7C2C-74D1-8C25-2C9F-C18778BA92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958" y="270396"/>
            <a:ext cx="11665296" cy="115212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  <a:tabLst>
                <a:tab pos="457200" algn="l"/>
              </a:tabLst>
            </a:pPr>
            <a:r>
              <a:rPr lang="hr-HR" sz="9600" b="1" dirty="0">
                <a:latin typeface="Cambria" panose="02040503050406030204" pitchFamily="18" charset="0"/>
                <a:ea typeface="Cambria" panose="02040503050406030204" pitchFamily="18" charset="0"/>
              </a:rPr>
              <a:t>IZRADA DOKUMENTACIJE I AKATA, STRUČNA POMOĆ I OSPOSOBLJAVANJA</a:t>
            </a:r>
          </a:p>
        </p:txBody>
      </p:sp>
      <p:pic>
        <p:nvPicPr>
          <p:cNvPr id="2" name="Google Shape;1216;p62">
            <a:extLst>
              <a:ext uri="{FF2B5EF4-FFF2-40B4-BE49-F238E27FC236}">
                <a16:creationId xmlns:a16="http://schemas.microsoft.com/office/drawing/2014/main" id="{6AB94425-9CCB-BB5A-561C-78DBFA84E93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6630" y="1494532"/>
            <a:ext cx="5845451" cy="54779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BEFF9"/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70D74A-D745-8621-A200-F6CE703CD598}"/>
              </a:ext>
            </a:extLst>
          </p:cNvPr>
          <p:cNvSpPr txBox="1">
            <a:spLocks/>
          </p:cNvSpPr>
          <p:nvPr/>
        </p:nvSpPr>
        <p:spPr>
          <a:xfrm>
            <a:off x="143942" y="1460872"/>
            <a:ext cx="6120680" cy="3057996"/>
          </a:xfrm>
          <a:prstGeom prst="rect">
            <a:avLst/>
          </a:prstGeom>
        </p:spPr>
        <p:txBody>
          <a:bodyPr vert="horz" lIns="123273" tIns="61636" rIns="123273" bIns="61636" rtlCol="0">
            <a:normAutofit/>
          </a:bodyPr>
          <a:lstStyle>
            <a:lvl1pPr marL="30818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963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9450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9267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3739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3555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0353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1806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88604" indent="-246544" algn="l" defTabSz="1232723" rtl="0" eaLnBrk="1" latinLnBrk="0" hangingPunct="1">
              <a:spcBef>
                <a:spcPct val="20000"/>
              </a:spcBef>
              <a:spcAft>
                <a:spcPts val="40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  <a:tabLst>
                <a:tab pos="457200" algn="l"/>
              </a:tabLst>
            </a:pP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IZRADA I REVIZIJA PLANA EVAKUACIJE I SPAŠAVANJA </a:t>
            </a:r>
            <a:endParaRPr lang="hr-H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Georgia" pitchFamily="18" charset="0"/>
              <a:buNone/>
              <a:tabLst>
                <a:tab pos="457200" algn="l"/>
              </a:tabLst>
            </a:pPr>
            <a:r>
              <a:rPr lang="hr-HR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Propis: Zakon o zaštiti na radu, čl. 55. (N.N. br. 71/14., 118/14., 94/18.)</a:t>
            </a:r>
            <a:endParaRPr lang="hr-H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636" indent="0">
              <a:buFont typeface="Georgia" pitchFamily="18" charset="0"/>
              <a:buNone/>
            </a:pPr>
            <a:r>
              <a:rPr lang="hr-HR" sz="2800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Rok za reviziju: </a:t>
            </a:r>
            <a:r>
              <a:rPr lang="hr-HR" sz="2800" i="1" u="sng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nakon izmjena na građevini/u prostoru ili organizaciji</a:t>
            </a:r>
            <a:endParaRPr lang="hr-H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oogle Shape;1217;p62">
            <a:extLst>
              <a:ext uri="{FF2B5EF4-FFF2-40B4-BE49-F238E27FC236}">
                <a16:creationId xmlns:a16="http://schemas.microsoft.com/office/drawing/2014/main" id="{BFF0B642-B4DD-1293-C094-08F85080FB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405" y="5670996"/>
            <a:ext cx="1744071" cy="116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18;p62">
            <a:extLst>
              <a:ext uri="{FF2B5EF4-FFF2-40B4-BE49-F238E27FC236}">
                <a16:creationId xmlns:a16="http://schemas.microsoft.com/office/drawing/2014/main" id="{EF8CECE8-6431-3F61-C508-FAAF61E056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406" y="4397510"/>
            <a:ext cx="1744071" cy="116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19;p62">
            <a:extLst>
              <a:ext uri="{FF2B5EF4-FFF2-40B4-BE49-F238E27FC236}">
                <a16:creationId xmlns:a16="http://schemas.microsoft.com/office/drawing/2014/main" id="{5C87A00C-B730-1B46-A966-FABCE53653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5483" y="1494532"/>
            <a:ext cx="88564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vakuacija i spašavanje">
            <a:extLst>
              <a:ext uri="{FF2B5EF4-FFF2-40B4-BE49-F238E27FC236}">
                <a16:creationId xmlns:a16="http://schemas.microsoft.com/office/drawing/2014/main" id="{0676ECC6-9698-9636-226F-6A898E2A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9" y="4404587"/>
            <a:ext cx="3228871" cy="241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7298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lazno strujan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2834</TotalTime>
  <Words>737</Words>
  <Application>Microsoft Office PowerPoint</Application>
  <PresentationFormat>Prilagođeno</PresentationFormat>
  <Paragraphs>62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Georgia</vt:lpstr>
      <vt:lpstr>Symbol</vt:lpstr>
      <vt:lpstr>Times New Roman</vt:lpstr>
      <vt:lpstr>Trebuchet MS</vt:lpstr>
      <vt:lpstr>Wingdings</vt:lpstr>
      <vt:lpstr>Mlazno strujanje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OSPOSOBLJAVANJE RADNIKA ZA RAD NA SIGURAN NAČIN</dc:title>
  <dc:creator>Davor</dc:creator>
  <cp:lastModifiedBy>ANTUN</cp:lastModifiedBy>
  <cp:revision>148</cp:revision>
  <dcterms:created xsi:type="dcterms:W3CDTF">2014-09-16T07:35:56Z</dcterms:created>
  <dcterms:modified xsi:type="dcterms:W3CDTF">2026-04-07T06:41:23Z</dcterms:modified>
</cp:coreProperties>
</file>