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60" r:id="rId5"/>
    <p:sldId id="263" r:id="rId6"/>
    <p:sldId id="262" r:id="rId7"/>
    <p:sldId id="271" r:id="rId8"/>
    <p:sldId id="268" r:id="rId9"/>
    <p:sldId id="269" r:id="rId10"/>
    <p:sldId id="264" r:id="rId11"/>
    <p:sldId id="270" r:id="rId12"/>
  </p:sldIdLst>
  <p:sldSz cx="12192000" cy="68580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CC6813-D004-D8BB-EE95-3DAE30849D91}" name="Danijela Žagar" initials="DŽ" userId="S::dzagar@mingo.hr::01be8526-8857-4e4d-a8d5-ca3b99823e9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8C4539-098A-4082-9795-DBB04D107B88}" v="62" dt="2025-08-20T15:20:18.565"/>
    <p1510:client id="{8FD58C8B-CB10-49DB-A8D8-BFBB669F83C6}" v="77" dt="2025-08-19T20:58:36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9D16C-9E82-4013-B397-239601A4029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8E8F3-EF17-4621-8979-6E5E013F1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77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A22A8.B039F79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AC9A-5519-F0B2-E496-F0CF646B0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32D28-62D8-D6A0-622B-EA3D26A41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A202E-79CD-14F8-4A9E-C5668CF35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C7637-5EF7-FFED-D53A-E5D07A6F0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EBC66-CD29-5CF5-D446-E7914A1B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Slika 1">
            <a:extLst>
              <a:ext uri="{FF2B5EF4-FFF2-40B4-BE49-F238E27FC236}">
                <a16:creationId xmlns:a16="http://schemas.microsoft.com/office/drawing/2014/main" id="{F5792D65-B13C-4DCD-7F4A-96C34540FD84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05" y="225260"/>
            <a:ext cx="379036" cy="50798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19E44E-2ED5-CA83-7B8E-241F3E000F62}"/>
              </a:ext>
            </a:extLst>
          </p:cNvPr>
          <p:cNvSpPr txBox="1"/>
          <p:nvPr userDrawn="1"/>
        </p:nvSpPr>
        <p:spPr>
          <a:xfrm>
            <a:off x="1003241" y="225260"/>
            <a:ext cx="2578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Republika Hrvatska</a:t>
            </a:r>
          </a:p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Ministarstvo gospodarstva</a:t>
            </a:r>
          </a:p>
        </p:txBody>
      </p:sp>
    </p:spTree>
    <p:extLst>
      <p:ext uri="{BB962C8B-B14F-4D97-AF65-F5344CB8AC3E}">
        <p14:creationId xmlns:p14="http://schemas.microsoft.com/office/powerpoint/2010/main" val="394912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234B-5587-C6F0-6935-37E53FCC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037EB1-1839-3C33-D409-92FAC1882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D2E50-1E13-38DA-8811-94A01220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66E86-4E84-4154-2352-CCEA10068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4F38E-7804-E04E-7DF1-B3FDCF0B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8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FE186A-2E31-59C5-220C-19BF1EA38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62CDC-38D0-066A-0979-47E6EEFBF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73A76-1260-F487-DEBC-D544EF14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C217F-EFEA-65EF-7C35-A3C0C3095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61FFF-20EE-B900-8586-A1883802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A7C70-E08E-C37C-143C-946C13739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67061-1AF8-B57E-359A-6B8CBA9A1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D3005-BBB7-3EDC-B3B4-C16039D87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D6035-C984-C7B2-C13B-793EF2E7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9BA33-ADAE-F4E1-56CA-1FF453A04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9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05172-D2AF-DA83-0380-51BF71433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8B446-22DA-DC8D-2C7A-32B540AB1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090FE-1B05-AE48-13F5-C818CB64D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B5220-0E82-E6D2-37A5-B37B5091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2C17A-65B4-FBC9-92A8-34B58C90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4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AADF-78BF-E238-7AF9-88DAD84CB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EDCE7-4AD6-08CA-450C-283F659B5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DE4FB-E91F-ABEB-461E-31653EE16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C8750-024C-EC40-01B3-EADD97175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2AD2A-88A2-2C80-2D6A-80233D73E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3B986-9C78-6270-1CF2-502B6097E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9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E1D33-5B14-7192-ABAD-0F3B13B08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8EF87-10C2-C5B3-7F16-868E7E9EA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5713D-C73A-0D8C-449F-4500138D3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C7D911-99F2-36C4-2A8D-7C166AC5B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03B0-6041-5FF4-105B-13C85C4F3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D78290-67FA-0031-9F74-A77D419B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08247F-F72E-5677-BBB2-2DC9E757F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0824AF-CDEF-4848-B1B5-BF6FECD49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5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8916A-9997-7365-06CB-4B81C02CF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07DD4-8C79-3AD4-A508-A5BAD519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D00D5-0A9B-076C-BA8D-8CEF6E581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6C0F4C-5510-B859-D8C3-5B0CB58F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3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84639-0355-4999-7F39-C1F0A521F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979A7-6B10-C508-E82E-D9CC0AD20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6B6B2-80F1-6A75-91C0-BA03D426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7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C933D-6232-34BE-D01A-1A43063B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3A65A-9AB6-A275-01E5-BA0BBE2ED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95ED4C-FCCE-81C4-1493-2403FA99E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B1854-CB72-E02C-68FF-DCFDACC3A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25D7D1-A108-525A-F77C-1179E988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D3795-864A-8694-F92C-2941A1A5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4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48D7F-17B8-C0C8-C557-9358FA11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BA366-9A4B-FC84-2889-2AC646A1D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35E51-00D8-766E-1220-50207DC45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C07EDE-6A06-7911-36D8-D0F66B07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936CC-97C9-8255-3700-D0BEEB7FA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7C0CF-2F3A-4444-25E2-7FCA998C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4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D63360-F373-3117-4648-EDB8E220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8F734-A516-39E9-E5D9-E761E57C3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A6EDE-16D2-5014-5A39-B473315B9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2BFFD8-DA16-438C-80A4-6CBDB0039D65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119DF-4F96-5702-6718-223C551DF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72AB4-9AEF-5924-3B64-D9CA2F515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96825E-BA43-46CB-A76B-F4CE38A76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4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A22A8.B039F79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1EBE6D-B62B-1F0D-230F-9425DB873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r>
              <a:rPr lang="pl-PL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Javni poziv "Naukovanje za obrtnička zanimanja" za školsku godinu 2022./2023. i 2023./2024.</a:t>
            </a:r>
            <a:endParaRPr lang="en-US" sz="4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B1F5A4-0405-B506-9FDB-4C43AA39E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123" y="4374126"/>
            <a:ext cx="4883045" cy="1390458"/>
          </a:xfrm>
        </p:spPr>
        <p:txBody>
          <a:bodyPr anchor="ctr">
            <a:normAutofit/>
          </a:bodyPr>
          <a:lstStyle/>
          <a:p>
            <a:pPr algn="l"/>
            <a:r>
              <a:rPr lang="hr-HR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Uprava za poduzetništvo i obrt</a:t>
            </a:r>
            <a:endParaRPr lang="en-US" sz="800" b="1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hr-HR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načelnica Sektora Danijela Žagar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B8E688-1886-E077-B200-52FD2C3B836E}"/>
              </a:ext>
            </a:extLst>
          </p:cNvPr>
          <p:cNvSpPr txBox="1"/>
          <p:nvPr/>
        </p:nvSpPr>
        <p:spPr>
          <a:xfrm>
            <a:off x="823413" y="208007"/>
            <a:ext cx="2531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Republika Hrvatska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Ministarstvo gospodarstva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26F32FA-2962-034C-8F6A-ACE60E542BB0}"/>
              </a:ext>
            </a:extLst>
          </p:cNvPr>
          <p:cNvSpPr txBox="1">
            <a:spLocks/>
          </p:cNvSpPr>
          <p:nvPr/>
        </p:nvSpPr>
        <p:spPr>
          <a:xfrm>
            <a:off x="9031197" y="6135643"/>
            <a:ext cx="3160800" cy="588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Zagreb, 20. </a:t>
            </a:r>
            <a:r>
              <a:rPr lang="hr-HR" sz="1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kolovoza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2025.                                                  </a:t>
            </a:r>
          </a:p>
        </p:txBody>
      </p:sp>
      <p:pic>
        <p:nvPicPr>
          <p:cNvPr id="7" name="Slika 1">
            <a:extLst>
              <a:ext uri="{FF2B5EF4-FFF2-40B4-BE49-F238E27FC236}">
                <a16:creationId xmlns:a16="http://schemas.microsoft.com/office/drawing/2014/main" id="{8F67224B-1E93-767C-4D74-5CDE6EF365FB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208007"/>
            <a:ext cx="393297" cy="52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6DB70D-2F2B-49F2-9D03-46B3128149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596" y="6122894"/>
            <a:ext cx="5762625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9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4FDFA3-E993-FE3D-E9E5-F953692DA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hr-HR" sz="4000" b="1" noProof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Važno</a:t>
            </a:r>
            <a:endParaRPr lang="hr-HR" sz="4000" noProof="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D19C0-CCEC-8C5C-00CB-A21ABDEB2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355" y="649480"/>
            <a:ext cx="7161251" cy="5546047"/>
          </a:xfrm>
        </p:spPr>
        <p:txBody>
          <a:bodyPr anchor="ctr">
            <a:normAutofit/>
          </a:bodyPr>
          <a:lstStyle/>
          <a:p>
            <a:pPr lvl="1" algn="just"/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Prijavitelj je dužan prije podnošenja prijave provjeriti sukladnost podataka u aplikaciji </a:t>
            </a:r>
            <a:r>
              <a:rPr lang="hr-H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eNaukovanje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odnosu na podatke navedene u Prijavnom obrascu, a naknadne korekcije neće biti uzete u obzir za dodjelu potpore.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Prijavitelju nije dozvoljeno dostavljati ispravke ili dopune dokumentacije na vlastitu inicijativu nakon predaje prijave.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Tijekom postupka dodjele, ukoliko podaci dostavljeni u sklopu prijave nisu jasni ili je uočena neusklađenost u dostavljenim podacima koja objektivno onemogućava provedbu postupka dodjele, od prijavitelja se mogu elektroničkim putem zatražiti pojašnjenja s naznakom da, ako se ne postupi u skladu sa zahtjevom i u zahtijevanom roku, prijava se može isključiti iz postupka dodjele.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Prijavitelj je obavezan u sklopu Prijavnog obrasca dostaviti valjanu adresu elektroničke pošte (e-mail) i kontakt broj telefona/mobitela. Odgovornost je prijavitelja redovito pratiti primitak e-poruka putem poštanskog sandučića, uključujući i bezvrijednu e-poštu.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DAE3C1-B65F-8569-AC34-749CBB33F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968" y="5963305"/>
            <a:ext cx="5736833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43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F4F3C4-A7C4-F7F8-587E-04B7066AE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4B20DA-4D9C-712E-E1AC-D45414B0E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9F021C-B002-824E-0698-6BD49EB05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53BB08-1EE9-EE1A-2382-F269517B5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5809EC-D48E-5035-E3B2-22A7E63E4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EF8F13-0734-6906-7C11-C56A2DA4E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A28C3A5-76C2-8998-32FC-7D2D9EDC6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144BF69-4ABD-27C3-4AD1-3C8266BC6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B53720-9593-612C-F47F-91233F22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hr-HR" sz="4000" b="1" noProof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Zahvaljujem na pažnji!</a:t>
            </a:r>
            <a:endParaRPr lang="hr-HR" sz="4000" noProof="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8FFF3-328A-2CF2-E159-5011169CA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355" y="649480"/>
            <a:ext cx="7161251" cy="55460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r-HR" sz="2000" b="1" dirty="0">
                <a:latin typeface="Times New Roman" panose="02020603050405020304" pitchFamily="18" charset="0"/>
              </a:rPr>
              <a:t>Ministarstvo gospodarstva</a:t>
            </a:r>
          </a:p>
          <a:p>
            <a:pPr marL="0" indent="0" algn="ctr">
              <a:buNone/>
            </a:pPr>
            <a:r>
              <a:rPr lang="hr-HR" sz="2000" b="1" dirty="0">
                <a:latin typeface="Times New Roman" panose="02020603050405020304" pitchFamily="18" charset="0"/>
              </a:rPr>
              <a:t>Uprava za poduzetništvo i obrt</a:t>
            </a:r>
          </a:p>
          <a:p>
            <a:pPr marL="0" indent="0" algn="ctr">
              <a:buNone/>
            </a:pPr>
            <a:r>
              <a:rPr lang="hr-HR" sz="2000" b="1" dirty="0">
                <a:latin typeface="Times New Roman" panose="02020603050405020304" pitchFamily="18" charset="0"/>
              </a:rPr>
              <a:t>naukovanje@mingo.hr</a:t>
            </a:r>
            <a:endParaRPr lang="hr-HR" sz="2000" b="1" dirty="0"/>
          </a:p>
          <a:p>
            <a:pPr lvl="1" algn="just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B20869-6612-3DC8-981C-9F3826FAB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968" y="5963305"/>
            <a:ext cx="5736833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5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2996DF-6DFB-4732-668F-909C8DD02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noProof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Kontekst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9E1A1E6-0466-242B-06E7-AC8B4A777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1970"/>
            <a:ext cx="9724031" cy="4109585"/>
          </a:xfrm>
        </p:spPr>
        <p:txBody>
          <a:bodyPr anchor="ctr">
            <a:normAutofit/>
          </a:bodyPr>
          <a:lstStyle/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hr-HR" sz="2000" kern="100" noProof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Provodi se u okviru Projekta „Poticanje strukovnog obrazovanja - učenje temeljeno na radu“ (SF.2.4.05.03.0001), koji se financira iz Europskog socijalnog fonda plus (ESF+) u razdoblju do 2029. godine vrijednog 60 milijuna eura</a:t>
            </a:r>
          </a:p>
          <a:p>
            <a:pPr marL="342900" lvl="0" indent="-342900" rtl="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800" kern="100" noProof="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20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Pravni temelj za objavu Javnog poziva je Program „Poticanje obrazovanja za vezane obrte temeljene na sustavu naukovanja“ za razdoblje 2025. do 2029. godine, vrijednog preko 56 milijuna eura</a:t>
            </a: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hr-HR" sz="800" kern="100" noProof="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hr-HR" sz="20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Ukupan raspoloživ iznos sredstava za dodjelu je 13.272.270,00 eura (85% sredstava je iz ESF+) </a:t>
            </a: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8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hr-HR" sz="20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Poziv je namijenjen licenciranim gospodarskim subjektima (obrti, trgovačka društva i zadruge) koji primaju učenike na naukovanje i sudjeluju u provođenju naukovanja</a:t>
            </a:r>
            <a:endParaRPr lang="en-US" sz="2000" kern="100" noProof="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800" kern="100" noProof="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hr-HR" sz="20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Prijave se zaprimaju od 24. srpnja do 31. listopada 2025. godine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B872CC-95A4-3051-F3F4-C249FCD51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596" y="6122894"/>
            <a:ext cx="5762625" cy="51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952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C8F576-5360-08D0-AEB6-F84EFF69B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0FC0D65-8BAE-3F57-2D16-8AA65F1B6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7CC731-672E-3DD0-857A-39882BE84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50320A-5B4D-EFB5-F1D4-9000B009B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0FA219-0275-DC83-DC41-AB9265BF1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9200A7-19B5-2265-4240-E059E8CA2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22C06F-0924-49AC-264D-B706D74A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b="1" noProof="0" dirty="0">
                <a:solidFill>
                  <a:srgbClr val="FFFFFF"/>
                </a:solidFill>
                <a:latin typeface="Times New Roman" panose="02020603050405020304" pitchFamily="18" charset="0"/>
              </a:rPr>
              <a:t>Uvjeti prihvatljivosti prijavitelja</a:t>
            </a:r>
            <a:endParaRPr lang="hr-HR" sz="4000" noProof="0" dirty="0">
              <a:solidFill>
                <a:srgbClr val="FFFFFF"/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F665F11-D2A9-A163-14A1-F615DF2FD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30827"/>
            <a:ext cx="9724031" cy="4062704"/>
          </a:xfrm>
        </p:spPr>
        <p:txBody>
          <a:bodyPr anchor="ctr">
            <a:normAutofit fontScale="85000"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sjedište na području Republike Hrvatske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dozvola (licencija) za izvođenje naukovanja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zaključen Ugovor o naukovanju s učenikom za kojeg se potražuje trošak u školskoj godini 2022./2023. odnosno 2023./2024.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učenik za kojeg se potražuje trošak je uspješno završio program naukovanja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tijekom naukovanja učeniku je isplaćivana minimalna nagrada sukladno sklopljenom Ugovoru o naukovanju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učenik je </a:t>
            </a:r>
            <a:r>
              <a:rPr lang="hr-HR" sz="1700" b="1" i="1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kod prijavitelja </a:t>
            </a: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ostvario minimalni broj sati naukovanja propisan točkom 2.3. Poziva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je zapošljavao na puno radno vrijeme mentora koji je provodio naukovanje tijekom školske godine 2022./2023. odnosno</a:t>
            </a:r>
            <a:r>
              <a:rPr lang="en-US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2023./2024. (osim ako je mentor obrtnik u kojem slučaju obrtnik treba biti osiguran s osnove obavljanja samostalne djelatnosti)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subjekt malog gospodarstva sukladno definiciji malih i srednjih poduzeća na način utvrđen u Prilogu I. „Definicija MSP-ova“ Uredbe Komisije br.</a:t>
            </a:r>
            <a:r>
              <a:rPr lang="en-US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651/2014</a:t>
            </a:r>
            <a:endParaRPr lang="en-US" sz="1700" kern="100" noProof="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kao i njegov povezani subjekt u skladu su s odredbama o potporama male vrijednosti Uredbe Komisije br. 2023/2831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i njegov povezani subjekt nemaju evidentiran dug po osnovi javnih davanja o kojima službenu evidenciju vodi Porezna uprava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7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i njegov povezani subjekt imaju podmirene obveze prema zaposlenicima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00547-8912-F278-69DE-33230A328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258" y="6003596"/>
            <a:ext cx="5761219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5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A8897-6027-853F-5AC7-8107EB13F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3400" b="1" kern="100" noProof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Uvjeti prihvatljivosti prijavitelja</a:t>
            </a:r>
            <a:endParaRPr lang="hr-HR" sz="3400" noProof="0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77241D-8130-216C-11F5-F3DD422D9CDA}"/>
              </a:ext>
            </a:extLst>
          </p:cNvPr>
          <p:cNvSpPr txBox="1">
            <a:spLocks/>
          </p:cNvSpPr>
          <p:nvPr/>
        </p:nvSpPr>
        <p:spPr>
          <a:xfrm>
            <a:off x="6561468" y="1800225"/>
            <a:ext cx="4457701" cy="4763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49DD7E-E6AB-F721-4933-3A3767C9F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anchor="ctr">
            <a:norm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hr-HR" sz="16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i njegov povezani subjekt imaju u cijelosti opravdane i namjenski iskorištene potpore male vrijednosti dodijeljene od strane Ministarstva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6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ne ostvaruje se potpora za istu namjenu s druge osnove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6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i njegov povezani subjekt nisu u blokadi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hr-HR" sz="16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i njegov povezani subjekt </a:t>
            </a:r>
            <a:r>
              <a:rPr lang="hr-HR" sz="16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nisu poduzetnici u teškoćama niti je nad njima otvoren stečajni postupak, postupak predstečajne nagodbe ili postupak likvidacije (ukoliko je podnositelj trgovačko društvo ili zadruga) 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hr-HR" sz="16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prijavitelju, pojedinačnim vlasnicima prijavitelja ili osobama ovlaštenim za zastupanje prijavitelja nije izrečena pravomoćna osuđujuća presuda za jedno ili više sljedećih kaznenih djela: prijevara, prijevara u gospodarskom poslovanju, primanje mita u gospodarskom poslovanju, davanje mita u gospodarskom poslovanju, utaja poreza ili carine, subvencijska prijevara, pranje novca, zlouporaba položaja i ovlasti, nezakonito pogodovanje, primanje mita, davanje mita, trgovanje utjecajem, davanje mita za trgovanje utjecajem, zločinačko udruženje i počinjenje kaznenog djela u sastavu zločinačkog udruženja 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hr-HR" sz="1600" kern="100" noProof="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prijavitelj i njegov povezani subjekt </a:t>
            </a:r>
            <a:r>
              <a:rPr lang="hr-HR" sz="16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nisu u sukobu interesa u predmetnom postupku dodjele potpora odnosno da nisu pokušali pribaviti povjerljive informacije ili na nepropisan način utjecati na postupak odabira tijekom ovog Poziva</a:t>
            </a:r>
          </a:p>
          <a:p>
            <a:pPr marL="0" lvl="0" indent="0" rtl="0">
              <a:buNone/>
            </a:pP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22D640-B48A-69C9-591F-A476DBE37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656" y="5917860"/>
            <a:ext cx="5761219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3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17814C-1F40-5ABE-3F7B-569571380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5" y="1769373"/>
            <a:ext cx="3201366" cy="1323945"/>
          </a:xfrm>
        </p:spPr>
        <p:txBody>
          <a:bodyPr anchor="b">
            <a:normAutofit/>
          </a:bodyPr>
          <a:lstStyle/>
          <a:p>
            <a:pPr algn="r"/>
            <a:r>
              <a:rPr lang="hr-HR" sz="3600" b="1" noProof="0" dirty="0">
                <a:solidFill>
                  <a:srgbClr val="FFFFFF"/>
                </a:solidFill>
                <a:latin typeface="Times New Roman" panose="02020603050405020304" pitchFamily="18" charset="0"/>
              </a:rPr>
              <a:t>Bespovratna potpora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16ED2-0F9F-B74A-ACB9-C9B2C69A5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0938" y="511387"/>
            <a:ext cx="6555347" cy="5389791"/>
          </a:xfrm>
        </p:spPr>
        <p:txBody>
          <a:bodyPr anchor="ctr"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Bespovratna potpora dodjeljuje se za financiranje troškova provedbe naukovanja za zanimanja u sustavu vezanih obrta po Jedinstvenom modelu obrazovanja (JMO) u školskoj godini 2022./2023. i 2023./2024.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hr-HR" sz="8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sz="1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Financiranje troškova primjenom pojednostavljene</a:t>
            </a:r>
            <a:r>
              <a:rPr lang="en-US" sz="1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troškovne opcije jediničnog troška koja uključuje sljedeće vrste troškova: </a:t>
            </a:r>
          </a:p>
          <a:p>
            <a:pPr lvl="1">
              <a:buFontTx/>
              <a:buChar char="-"/>
            </a:pP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trošak nagrada isplaćenih učenicima, </a:t>
            </a:r>
          </a:p>
          <a:p>
            <a:pPr lvl="1">
              <a:buFontTx/>
              <a:buChar char="-"/>
            </a:pP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trošak naknade mentoru, </a:t>
            </a:r>
          </a:p>
          <a:p>
            <a:pPr lvl="1">
              <a:buFontTx/>
              <a:buChar char="-"/>
            </a:pP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trošak opreme, strojeva, sitnog inventara i potrošnog materijala povezano isključivo s potrebama učenika na naukovanju.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hr-H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hr-HR" sz="1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Jedinični trošak naukovanja po učeniku iznosi 3.727,62 eura za školsku godinu 2022./2023. odnosno 4.171,32 eura za školsku godinu 2023./2024.</a:t>
            </a:r>
            <a:endParaRPr lang="en-US" sz="18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hr-HR" sz="8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hr-HR" sz="1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Najniži iznos potpore koji se može dodijeliti pojedinom prijavitelju iznosi 3.727,62 EUR za školsku godinu 2022./2023. odnosno 4.171,32 EUR za školsku godinu 2023./2024., a najviši iznos 142.180,92 eura. </a:t>
            </a:r>
            <a:endParaRPr lang="en-US" sz="18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en-US" sz="8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17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otporu</a:t>
            </a:r>
            <a:r>
              <a:rPr lang="en-US" sz="17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hr-HR" sz="17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može ostvariti za najmanje jednog učenika, a za najviše 18 učenika</a:t>
            </a:r>
            <a:r>
              <a:rPr lang="en-US" sz="17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7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pojedinoj školskoj godini</a:t>
            </a:r>
          </a:p>
        </p:txBody>
      </p:sp>
      <p:pic>
        <p:nvPicPr>
          <p:cNvPr id="9" name="Slika 1" descr="Slika na kojoj se prikazuje tekst, snimka zaslona, Font, električno plava&#10;&#10;Opis je automatski generiran">
            <a:extLst>
              <a:ext uri="{FF2B5EF4-FFF2-40B4-BE49-F238E27FC236}">
                <a16:creationId xmlns:a16="http://schemas.microsoft.com/office/drawing/2014/main" id="{B26D16FE-1175-1AD4-5CC6-AE2F6BBCE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856" y="5901178"/>
            <a:ext cx="5731510" cy="78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6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969B1B-E075-0527-0876-D3938C1CA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75C2D35-44F6-C413-8CD3-EA90258F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80FB77-346F-95F3-84D9-28DF77672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562E7-D890-3BEB-2A07-D3F24A081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700E55-24D9-64B8-83B8-27206CC9B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6782FE3-98DB-B0BD-0872-38C511FFB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0A5487-19CD-4734-456B-B307689C0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hr-HR" sz="4000" b="1" kern="100" noProof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Prihvatljivost aktivnosti izvođenja naukovanja</a:t>
            </a:r>
            <a:r>
              <a:rPr lang="hr-HR" sz="3400" b="1" kern="100" noProof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hr-HR" sz="3400" noProof="0" dirty="0">
              <a:solidFill>
                <a:srgbClr val="FFFFFF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2895F03-4BBD-CED8-8A4F-F05C94728B26}"/>
              </a:ext>
            </a:extLst>
          </p:cNvPr>
          <p:cNvSpPr txBox="1">
            <a:spLocks/>
          </p:cNvSpPr>
          <p:nvPr/>
        </p:nvSpPr>
        <p:spPr>
          <a:xfrm>
            <a:off x="744718" y="1690688"/>
            <a:ext cx="10761484" cy="4719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4A41A9-3307-BAFB-146D-64D6C4BBD24C}"/>
              </a:ext>
            </a:extLst>
          </p:cNvPr>
          <p:cNvSpPr txBox="1"/>
          <p:nvPr/>
        </p:nvSpPr>
        <p:spPr>
          <a:xfrm>
            <a:off x="685799" y="2084384"/>
            <a:ext cx="1090917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Troškovi nagrada učenicima na naukovanju prihvatljivi su ukoliko su tijekom školske godine 2022./2023. odnosno 2023./2024. ostvareni sati naukovanja od minimalno 476 sati za učenike I. razreda, 536 sati za učenike II. razreda i 544 sati za učenike III. razreda</a:t>
            </a: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Prihvatljive su nagrade učenicima isplaćene isključivo na IBAN osobnog računa učenika, pri čemu iz opisa plaćanja mora biti razvidno da se radi o nagradi za Naukovanje</a:t>
            </a: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Za svakog učenika za kojeg se potražuje trošak vršit će se provjera da li je učenik uspješno završio program naukovanja u školskoj godini 2022./2023. odnosno 2023./2024.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Ako se utvrdi da trošak za pojedinog učenika nije prihvatljiv, odnosno nije ostvaren minimalni broj sati naukovanja propisan Pozivom i/ili učeniku nije isplaćena minimalna nagrada propisana Pozivom, odnosno učenik nije uspješno završio program naukovanja, isti neće biti prihvatljiv za financiranje</a:t>
            </a: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 svrhu sufinanciranja naknade mentoru, mentor mora biti evidentiran u aplikaciji </a:t>
            </a:r>
            <a:r>
              <a:rPr lang="hr-HR" sz="1400" kern="100" dirty="0" err="1">
                <a:latin typeface="Times New Roman" panose="02020603050405020304" pitchFamily="18" charset="0"/>
                <a:cs typeface="Arial" panose="020B0604020202020204" pitchFamily="34" charset="0"/>
              </a:rPr>
              <a:t>eNaukovanje</a:t>
            </a:r>
            <a:r>
              <a:rPr lang="hr-HR" sz="14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kao izvođač naukovanja za učenika za kojeg se potražuje trošak</a:t>
            </a: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sz="14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" name="Slika 1" descr="Slika na kojoj se prikazuje tekst, snimka zaslona, Font, električno plava&#10;&#10;Opis je automatski generiran">
            <a:extLst>
              <a:ext uri="{FF2B5EF4-FFF2-40B4-BE49-F238E27FC236}">
                <a16:creationId xmlns:a16="http://schemas.microsoft.com/office/drawing/2014/main" id="{1F419412-6F6A-C518-CA2A-7BA30F51A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504" y="5777332"/>
            <a:ext cx="5731510" cy="78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56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E58122-B6E2-4C3E-BFA0-FDB0F823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DCEEF38-7FE2-A04C-C549-CFDEFFD9C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0AEA77-3C65-3326-D417-AB2163D54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7982FA-FAC6-64A0-1773-47E651EC4E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E84932-F1AB-8466-991F-BBEEDDD7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3CD9B4-366F-EDAF-99EF-832261A13D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B910E9-9AA5-EF95-0E0E-76621963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b="1" noProof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Obvezna dokumentacija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0B46A-03ED-0BCE-DD05-8A1F00C93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65" y="1809946"/>
            <a:ext cx="10925665" cy="4010750"/>
          </a:xfrm>
        </p:spPr>
        <p:txBody>
          <a:bodyPr anchor="ctr">
            <a:normAutofit fontScale="25000" lnSpcReduction="20000"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Obrazac 1 - Prijavni obrazac</a:t>
            </a:r>
            <a:r>
              <a:rPr lang="en-US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Dostupan za popunjavanje u elektroničkom formatu na mrežnoj stranici Ministarstva. Mora biti potpisan od strane odgovorne osobe. Prijava bez Prijavnog obrasca se neće razmatrati.</a:t>
            </a:r>
          </a:p>
          <a:p>
            <a:pPr marL="34290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Obrazac 2 - Skupna izjava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 Izjavi moraju biti popunjeni svi podaci te mora biti potpisana od strane odgovorne osobe.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Ukoliko Prijavi bude priložena neispravno i/ili nepotpuno popunjena Izjava, Prijava će biti odbačena.</a:t>
            </a:r>
          </a:p>
          <a:p>
            <a:pPr marL="34290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Obrazac 3 - Izjava o korištenim potporama male vrijednosti za prijavitelja i za sve povezane subjekte s prijaviteljem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 Izjavi moraju biti popunjeni svi podaci te mora biti potpisana od strane odgovorne osobe. Izjavu su obvezni ispuniti i prijavitelji koji do sada nisu koristili potpore male vrijednosti. Ukoliko prijavi bude priložena neispravno i/ili nepotpuno popunjena Izjava, prijava će biti odbačena.</a:t>
            </a:r>
          </a:p>
          <a:p>
            <a:pPr marL="34290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4. Obrazac 4 – Ostvareni sati naukovanja </a:t>
            </a:r>
            <a:endParaRPr lang="en-US" sz="5600" b="1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Obrazac se popunjava posebno za svakog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pojedinog učenika za kojeg se potražuje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trošak.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Svi traženi podaci moraju biti popunjeni, a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Obrazac mora biti potpisan/ovjeren od strane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odgovorne osobe prijavitelja te nadležne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ustanove za strukovno obrazovanje.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Ukoliko prijavi bude priložen nepotpun i/ili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nepotpisan/neovjeren Obrazac, trošak za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učenika neće biti prihvatljiv.</a:t>
            </a:r>
          </a:p>
          <a:p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Dokazi o isplati nagrade učeniku za</a:t>
            </a:r>
            <a:r>
              <a:rPr lang="en-US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ostvarene sate naukovanje u tijekom</a:t>
            </a:r>
            <a:r>
              <a:rPr lang="en-US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školske godine 2022./2023. odnosno školske</a:t>
            </a:r>
            <a:r>
              <a:rPr lang="en-US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godine 2023./2024.</a:t>
            </a:r>
          </a:p>
          <a:p>
            <a:pPr marL="0" indent="0"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Preslike izvoda sa žiro računa vezano uz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isplatu nagrade učenicima na njihov osobni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račun s pripadajućim Izvješćima o primicima,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porezu na dohodak i prirezu te doprinosima za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obvezna osiguranja (JOPPD Obrazac)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DA6318-52B7-7771-B114-15265C29C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486" y="5946122"/>
            <a:ext cx="5736833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66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42C5F3-2AAA-7533-0CDB-5CD3EE386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5B07345-690B-8619-DC0B-AE67EFB2A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33220E-95EC-5354-5205-4F2A7459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A6E052-D96C-7B3A-CEFD-AC78E2E11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CC2204-FCD3-13C2-4B9C-CF8432893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8FBFEB-601D-D93F-40E1-F3A7F0C8A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4666FF-98AD-AB1D-64F2-BA308A46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b="1" noProof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Obvezna dokumentacija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B605C-40FE-D85A-29A9-7C8B39EF4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65" y="1809946"/>
            <a:ext cx="10925665" cy="4010750"/>
          </a:xfrm>
        </p:spPr>
        <p:txBody>
          <a:bodyPr anchor="ctr">
            <a:normAutofit fontScale="25000" lnSpcReduction="20000"/>
          </a:bodyPr>
          <a:lstStyle/>
          <a:p>
            <a:pPr marL="34290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Potvrda nadležne Porezne uprave o nepostojanju duga s osnove javnih davanja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(elektronički zapis ili original, ne stariji od 30 dana od podnošenja prijave) </a:t>
            </a: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Ukoliko je na potvrdi Porezne uprave vidljivo dugovanje, prijava ne može biti odobrena, neovisno o visini duga. </a:t>
            </a: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32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Potvrda nadležne Porezne uprave o nepostojanju duga s osnove javnih davanja za povezana poduzeća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(elektronički zapis ili original, ne stariji od 30 dana od podnošenja prijave) </a:t>
            </a: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Ukoliko je na potvrdi Porezne uprave vidljivo dugovanje, prijava ne može biti odobrena, neovisno o visini duga. Ukoliko je povezano poduzeće registrirano izvan RH, potrebno je dostaviti odgovarajuću potvrdu o nepostojanju duga po osnovi javnih davanja izdanu od nadležnog tijela u državi u kojoj je poduzeće registrirano. </a:t>
            </a: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32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Prijava poreza na dohodak za 2024. godinu te pregled primitaka i izdataka i popis dugotrajne imovine za 2024. godinu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(preslike, ovjerene od strane Porezne uprave ili dostavljene uz odgovarajuću potvrdu zaprimanja obrasca u </a:t>
            </a:r>
            <a:r>
              <a:rPr lang="hr-HR" sz="5600" kern="100" dirty="0" err="1">
                <a:latin typeface="Times New Roman" panose="02020603050405020304" pitchFamily="18" charset="0"/>
                <a:cs typeface="Arial" panose="020B0604020202020204" pitchFamily="34" charset="0"/>
              </a:rPr>
              <a:t>ePoreznoj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2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Izvješće o paušalnom dohotku samostalne djelatnosti i uplaćenom paušalnom porezu na dohodak i prirezu poreza na dohodak u 2024. godini ili Porezno rješenje izdano temeljem Izvješća o paušalnom dohotku od samostalne djelatnosti i uplaćenom paušalnom porezu na dohodak i prirezu poreza na dohodak u 2024. godini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(preslike, ovjerene od strane Porezne uprave ili dostavljene uz odgovarajuću potvrdu zaprimanja obrasca u </a:t>
            </a:r>
            <a:r>
              <a:rPr lang="hr-HR" sz="5600" kern="100" dirty="0" err="1">
                <a:latin typeface="Times New Roman" panose="02020603050405020304" pitchFamily="18" charset="0"/>
                <a:cs typeface="Arial" panose="020B0604020202020204" pitchFamily="34" charset="0"/>
              </a:rPr>
              <a:t>ePoreznoj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hr-HR" sz="5600" b="1" kern="100" dirty="0">
                <a:latin typeface="Times New Roman" panose="02020603050405020304" pitchFamily="18" charset="0"/>
                <a:cs typeface="Arial" panose="020B0604020202020204" pitchFamily="34" charset="0"/>
              </a:rPr>
              <a:t>Konsolidirano izvješće ili Godišnja financijska izvješća i drugi jednako valjani dokumenti za 2023. i 2024. godinu iz kojih su razvidni podaci o broju zaposlenih, ukupnim prihodima i ukupnoj aktivi svih povezanih subjekata registriranih izvan RH 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(preslika ovjerene prijave, a umjesto ovjere se priznaje i potvrda zaprimanja)</a:t>
            </a:r>
            <a:r>
              <a:rPr lang="en-US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hr-HR" sz="5600" kern="100" dirty="0">
                <a:latin typeface="Times New Roman" panose="02020603050405020304" pitchFamily="18" charset="0"/>
                <a:cs typeface="Arial" panose="020B0604020202020204" pitchFamily="34" charset="0"/>
              </a:rPr>
              <a:t> Potreban prijevod traženih podataka na hrvatski jezik. </a:t>
            </a:r>
            <a:endParaRPr lang="en-US" sz="5600" kern="1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EA4FCE-4F46-6E72-0AF8-B6F110EA6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486" y="5946122"/>
            <a:ext cx="5736833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14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3B0C21-AFFA-9171-1383-F0E9B4D44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AE2AA9-E246-B3D4-2E4D-30A5E158C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F8C464-DE55-DDD1-7159-5C7B7F672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B819CA-F28F-33CC-BEF6-29C4C3839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315092-F6D3-4D9D-C7E2-2210FA17F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C1CF1D-B3C6-68F1-9A30-CE004F7A0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23E337-EB9F-110C-ED1E-71ECAB210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r-HR" sz="4000" b="1" noProof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 najčešćih pitanja i odgovora</a:t>
            </a:r>
            <a:endParaRPr lang="en-US" sz="4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1722A-268F-E9D6-8FAB-2680A474A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885279"/>
            <a:ext cx="10998391" cy="4289277"/>
          </a:xfrm>
        </p:spPr>
        <p:txBody>
          <a:bodyPr anchor="ctr">
            <a:normAutofit fontScale="25000" lnSpcReduction="20000"/>
          </a:bodyPr>
          <a:lstStyle/>
          <a:p>
            <a:r>
              <a:rPr lang="hr-HR" sz="56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Potrebno je ispuniti zasebne Obrasce 4. Ostvareni sati naukovanja  za svaku školsku godinu za koju prijavljujete trošak naukovanja. </a:t>
            </a:r>
            <a:r>
              <a:rPr lang="hr-HR" sz="5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hr-HR" sz="6000" noProof="0" dirty="0"/>
          </a:p>
          <a:p>
            <a:r>
              <a:rPr lang="hr-HR" sz="56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 Korištene su potpore od XY davatelja </a:t>
            </a:r>
            <a:r>
              <a:rPr lang="en-US" sz="56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hr-HR" sz="5600" kern="100" noProof="0" dirty="0">
                <a:latin typeface="Times New Roman" panose="02020603050405020304" pitchFamily="18" charset="0"/>
                <a:cs typeface="Arial" panose="020B0604020202020204" pitchFamily="34" charset="0"/>
              </a:rPr>
              <a:t>radi definiranja karaktera potpore </a:t>
            </a:r>
            <a:r>
              <a:rPr lang="hr-HR" sz="56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potrebno se je obratiti davatelju potpore </a:t>
            </a:r>
            <a:endParaRPr lang="hr-HR" sz="5600" b="1" kern="100" noProof="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r-HR" sz="3200" kern="100" noProof="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hr-HR" sz="55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Troškovi mentora te sitnog inventara i potrošnog materijala se posebno </a:t>
            </a:r>
            <a:r>
              <a:rPr lang="hr-HR" sz="5500" b="1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specificiraju </a:t>
            </a:r>
            <a:r>
              <a:rPr lang="hr-HR" sz="55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okviru prijave	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r-HR" sz="3200" kern="100" noProof="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hr-HR" sz="55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Propisani minimalni sati naukovanja </a:t>
            </a:r>
            <a:r>
              <a:rPr lang="hr-HR" sz="5500" b="1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predstavljaju kriterij prihvatljivosti prijavitelja</a:t>
            </a:r>
          </a:p>
          <a:p>
            <a:pPr algn="just"/>
            <a:r>
              <a:rPr lang="hr-HR" sz="56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Ostvareni sati naukovanja odnose se na naukovanje koje je realizirano u gospodarskom subjektu, a u koju svrhu je izvođač naukovanja učenicima isplatio propisanu nagradu</a:t>
            </a:r>
            <a:endParaRPr lang="en-US" sz="5600" kern="1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5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Naknadna isplata nagrada nije prihvatljiva </a:t>
            </a:r>
            <a:r>
              <a:rPr lang="hr-HR" dirty="0"/>
              <a:t>	</a:t>
            </a:r>
            <a:r>
              <a:rPr lang="hr-HR" sz="56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hr-HR" sz="55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obrasci se prilažu u izvornicima</a:t>
            </a:r>
          </a:p>
          <a:p>
            <a:r>
              <a:rPr lang="hr-HR" sz="56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Pristup aplikaciji </a:t>
            </a:r>
            <a:r>
              <a:rPr lang="hr-HR" sz="5600" kern="1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eNaukovanje</a:t>
            </a:r>
            <a:r>
              <a:rPr lang="hr-HR" sz="56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omogućen je klikom na poveznicu Uvid u evidenciju Ugovora o naukovanju te u tom dijelu lozinka nije potrebna</a:t>
            </a:r>
          </a:p>
          <a:p>
            <a:pPr algn="just"/>
            <a:r>
              <a:rPr lang="hr-HR" sz="56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Uvjet koji se odnosi na obvezu zapošljavanja mentora na puno radno vrijeme, koji je provodio naukovanje u konkretnoj školskoj godini predstavlja temeljni kriterij prihvatljivosti prijavitelja, a udovoljenje istom provjeravat će se u dostupnim evidencijama Hrvatskog zavoda za mirovinsko osiguranje odnosno Središnjeg registra osiguranika (REGOS). 		</a:t>
            </a:r>
          </a:p>
          <a:p>
            <a:pPr algn="just"/>
            <a:r>
              <a:rPr lang="hr-HR" sz="55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Obrascu 2 - Skupna izjava potrebno je ispuniti sve što se odnosi na prijavitelja i njegove povezane osobe, a ostalo što nije primjenjivo ostavlja se prazno</a:t>
            </a:r>
            <a:r>
              <a:rPr lang="hr-HR" noProof="0" dirty="0"/>
              <a:t>	</a:t>
            </a:r>
          </a:p>
          <a:p>
            <a:pPr algn="just"/>
            <a:r>
              <a:rPr lang="hr-HR" sz="55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Obrascu 3 – Izjava o korištenim potporama male vrijednosti navode se sve potpore male vrijednosti ostvarene u periodu 2022. – 2025. U obrascu su zbog preglednosti prikazani podaci o ostvarenom iznosu potpore za četiri godine: tekuću godinu (n) i tri prethodne godine (n–1, n–2 i n–3). Međutim, potpore se ne zbrajaju fiksno po kalendarskim godinama, već se pri procjeni koristi stvarno trogodišnje razdoblje (36 mjeseci) koje prethodi danu nove dodjele. Tablice u obrascu služe kao orijentacijski alat za evidentiranje potpora, jer su one najčešće dodjeljivane po godinama. Ukupan iznos ostvarenih potpora u uzastopne tri godine odnosi se na period od 3 godine unatrag od dana dodjele zadnje de </a:t>
            </a:r>
            <a:r>
              <a:rPr lang="hr-HR" sz="5500" kern="1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r>
              <a:rPr lang="hr-HR" sz="5500" kern="1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potpore. </a:t>
            </a:r>
            <a:r>
              <a:rPr lang="hr-HR" dirty="0"/>
              <a:t>	</a:t>
            </a:r>
          </a:p>
          <a:p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3052CC-C132-6C10-D326-257523F02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2097" y="6257175"/>
            <a:ext cx="5761219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16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1952</Words>
  <Application>Microsoft Office PowerPoint</Application>
  <PresentationFormat>Widescreen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Symbol</vt:lpstr>
      <vt:lpstr>Times New Roman</vt:lpstr>
      <vt:lpstr>Office Theme</vt:lpstr>
      <vt:lpstr>Javni poziv "Naukovanje za obrtnička zanimanja" za školsku godinu 2022./2023. i 2023./2024.</vt:lpstr>
      <vt:lpstr>Kontekst</vt:lpstr>
      <vt:lpstr>Uvjeti prihvatljivosti prijavitelja</vt:lpstr>
      <vt:lpstr>Uvjeti prihvatljivosti prijavitelja</vt:lpstr>
      <vt:lpstr>Bespovratna potpora</vt:lpstr>
      <vt:lpstr>Prihvatljivost aktivnosti izvođenja naukovanja </vt:lpstr>
      <vt:lpstr>Obvezna dokumentacija</vt:lpstr>
      <vt:lpstr>Obvezna dokumentacija</vt:lpstr>
      <vt:lpstr>Iz najčešćih pitanja i odgovora</vt:lpstr>
      <vt:lpstr>Važno</vt:lpstr>
      <vt:lpstr>Zahvaljujem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Josipa Palajsa</dc:creator>
  <cp:lastModifiedBy>Danijela Žagar</cp:lastModifiedBy>
  <cp:revision>8</cp:revision>
  <cp:lastPrinted>2025-08-20T15:20:26Z</cp:lastPrinted>
  <dcterms:created xsi:type="dcterms:W3CDTF">2025-06-26T13:40:47Z</dcterms:created>
  <dcterms:modified xsi:type="dcterms:W3CDTF">2025-08-22T06:51:30Z</dcterms:modified>
</cp:coreProperties>
</file>